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3" r:id="rId2"/>
  </p:sldMasterIdLst>
  <p:notesMasterIdLst>
    <p:notesMasterId r:id="rId18"/>
  </p:notesMasterIdLst>
  <p:sldIdLst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</p:sldIdLst>
  <p:sldSz cx="14630400" cy="8229600"/>
  <p:notesSz cx="6858000" cy="9144000"/>
  <p:defaultTextStyle>
    <a:defPPr>
      <a:defRPr lang="en-US"/>
    </a:defPPr>
    <a:lvl1pPr marL="0" algn="l" defTabSz="13061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84" algn="l" defTabSz="13061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68" algn="l" defTabSz="13061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53" algn="l" defTabSz="13061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336" algn="l" defTabSz="13061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421" algn="l" defTabSz="13061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504" algn="l" defTabSz="13061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588" algn="l" defTabSz="13061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673" algn="l" defTabSz="13061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545" autoAdjust="0"/>
  </p:normalViewPr>
  <p:slideViewPr>
    <p:cSldViewPr>
      <p:cViewPr varScale="1">
        <p:scale>
          <a:sx n="61" d="100"/>
          <a:sy n="61" d="100"/>
        </p:scale>
        <p:origin x="-564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406F-35A9-4B10-A6C1-FF68C1A07DA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32BD8-E475-4019-82AA-59A70400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59578-EC3D-41F3-A9B5-7E851E0D6A0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59578-EC3D-41F3-A9B5-7E851E0D6A0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2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Presenter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6B866C1A-4B9E-124D-B80C-D22C9F4E01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185" y="2408485"/>
            <a:ext cx="13671721" cy="95775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7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7C1ECC52-DEB4-054E-8397-A3783AEEE4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184" y="3467278"/>
            <a:ext cx="13671721" cy="528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400" b="0" i="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Use this space for a subhead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7E77DBDE-9FA4-6B45-82E9-CFAA42453D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84" y="5737722"/>
            <a:ext cx="5967752" cy="3767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="" xmlns:a16="http://schemas.microsoft.com/office/drawing/2014/main" id="{0E24F242-E094-D040-950B-740A70A67A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184" y="4570012"/>
            <a:ext cx="5967752" cy="4431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="" xmlns:a16="http://schemas.microsoft.com/office/drawing/2014/main" id="{DD3A3D74-EF05-9742-AD7D-3ECF4CE3A4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183" y="5013210"/>
            <a:ext cx="5967752" cy="3767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900" b="0" i="0" kern="1200" dirty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="" xmlns:a16="http://schemas.microsoft.com/office/drawing/2014/main" id="{EC174EBA-338D-46CB-A2C5-54FCD41D44EB}"/>
              </a:ext>
            </a:extLst>
          </p:cNvPr>
          <p:cNvSpPr/>
          <p:nvPr userDrawn="1"/>
        </p:nvSpPr>
        <p:spPr>
          <a:xfrm rot="10800000">
            <a:off x="12515242" y="0"/>
            <a:ext cx="2115160" cy="2115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29C21C3-B7B7-1348-BE5D-7AC9A8C55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9" y="7598158"/>
            <a:ext cx="2858980" cy="4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185" y="3372886"/>
            <a:ext cx="13671721" cy="95775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7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Thank You Slide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A7090818-B36D-DB43-A271-00D52ADB029C}"/>
              </a:ext>
            </a:extLst>
          </p:cNvPr>
          <p:cNvSpPr/>
          <p:nvPr/>
        </p:nvSpPr>
        <p:spPr>
          <a:xfrm>
            <a:off x="0" y="6114442"/>
            <a:ext cx="2115160" cy="2115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2F5A0F33-5B7D-44F4-A4D1-23972105A786}"/>
              </a:ext>
            </a:extLst>
          </p:cNvPr>
          <p:cNvSpPr/>
          <p:nvPr/>
        </p:nvSpPr>
        <p:spPr>
          <a:xfrm>
            <a:off x="0" y="6114442"/>
            <a:ext cx="2115160" cy="2115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B742A2E9-4439-4B23-B097-9D85C302E10F}"/>
              </a:ext>
            </a:extLst>
          </p:cNvPr>
          <p:cNvSpPr/>
          <p:nvPr userDrawn="1"/>
        </p:nvSpPr>
        <p:spPr>
          <a:xfrm>
            <a:off x="0" y="6114442"/>
            <a:ext cx="2115160" cy="2115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257D727-6ED3-417F-BC34-A6DDB612D9DB}"/>
              </a:ext>
            </a:extLst>
          </p:cNvPr>
          <p:cNvSpPr txBox="1"/>
          <p:nvPr userDrawn="1"/>
        </p:nvSpPr>
        <p:spPr>
          <a:xfrm>
            <a:off x="10168636" y="7719661"/>
            <a:ext cx="4161270" cy="295465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algn="r" defTabSz="1097236">
              <a:defRPr/>
            </a:pPr>
            <a:r>
              <a:rPr lang="en-US" sz="1200" spc="120" dirty="0">
                <a:solidFill>
                  <a:srgbClr val="D9D9D6">
                    <a:lumMod val="9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 | DO NOT COPY OR DISTRIBUTE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6AEDC5A-57E7-6445-8FCA-F43DF44D0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84" y="548640"/>
            <a:ext cx="2858980" cy="4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4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13393-EF0A-4049-823A-C64BA120A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59F76D-8318-4F57-908E-173511E2D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BC83D-2970-4A64-B1D5-F9DF0A08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EF9217-7395-4A02-90FA-111BB7D3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62206-BA59-44A1-990E-6ED22B58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6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51C81-A1C4-4194-9AF2-F3BADD4F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5690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73F243-E234-4F86-9CA0-4FAC716C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813302"/>
            <a:ext cx="12618720" cy="5599054"/>
          </a:xfrm>
        </p:spPr>
        <p:txBody>
          <a:bodyPr/>
          <a:lstStyle>
            <a:lvl2pPr marL="822960" indent="-274320">
              <a:buSzPct val="100000"/>
              <a:buFont typeface="Calibri" panose="020F0502020204030204" pitchFamily="34" charset="0"/>
              <a:buChar char="◦"/>
              <a:defRPr/>
            </a:lvl2pPr>
            <a:lvl3pPr marL="1371600" indent="-274320">
              <a:buFont typeface="Wingdings" panose="05000000000000000000" pitchFamily="2" charset="2"/>
              <a:buChar char="§"/>
              <a:defRPr/>
            </a:lvl3pPr>
            <a:lvl5pPr marL="2468880" indent="-274320">
              <a:buFont typeface="Calibri" panose="020F0502020204030204" pitchFamily="34" charset="0"/>
              <a:buChar char="◦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FB421E-4909-4999-9AEB-088F2456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EC7AC1-0EDD-48E0-8375-459F0D6C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17368-4BF3-49BD-B73A-A79B5AA3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00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D38A9-CF43-4F80-86EA-AEF49D23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F336E4-55A0-4ECC-B9E8-81CC17AC5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738BA6-37AA-4D52-A2B0-F919D87F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E374D-52CF-4159-9E29-3D8DDF81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51859-19FC-41F6-BF4D-B040ED4E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4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09874-5748-41CA-B8D2-4A785062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485E0D-8E87-4133-B56B-8C1110863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7BE96A-F58B-44F5-B830-441D9D67B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6A262-7184-417E-A94D-4DF0CBC3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1BE5EC-93FA-4D5D-B0E8-8FE1C719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6B205C-F956-4BD3-B7E5-ADA9A025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95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852C6-13D2-462A-8E37-EADE40DF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4E2F1-CF91-44A2-BAFF-19F4EDDE5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F1E8A9-FC0D-493F-9CCD-8D552486A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19C012-F539-41E0-9433-68AB39E9F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60F250-DA31-4B43-8301-CF7F6E0C1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BA512A-03EC-431B-BD94-77F2CC29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C1E95E-0420-4610-8C75-B4C184D6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0641BCE-437E-4275-8F27-1BA3D5D0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A81BD-4528-4FFF-AC8B-D99E5F3A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DC69E1-9B90-4D26-8F7E-64A6C5F2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3A0796-7ECC-452E-8A28-FE7B84E6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91781-9732-4766-9688-4C07951A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5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33DAC6-A820-43EA-82F1-71860494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EF766C-0DF6-4DFF-8A0D-2FBA2E26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97B110-08FB-4511-8D99-42B3B8AD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82631F-C342-4876-81F6-5AF49A66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EB742C-D9E6-445A-B90A-E59F6D8A0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14A6D2-2EDA-4246-8F74-D6D9ED795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118F26-9151-4CF2-AF73-7B9F5E40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311D42-83F7-4D91-A6D8-F6698D6A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0F9BD1-806A-43FE-B439-4FBDA595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1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37C2F-454F-4396-882C-4F4366D6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EFE14B-2CC0-4E82-91C8-66F93EE6B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AEA5E7-BB0D-473D-B1EA-8C12102EB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3A422C-A70D-4ED9-89CE-DD4E267B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D7887B-1F40-44B9-9776-188FA97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62BA75-726E-4EAA-A306-624E673E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resenters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6B866C1A-4B9E-124D-B80C-D22C9F4E01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185" y="2408485"/>
            <a:ext cx="13671721" cy="95775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7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Presentation Title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AABC124A-B678-8646-92C7-F18D4BC4C0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5202" y="4570012"/>
            <a:ext cx="5967752" cy="4431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="" xmlns:a16="http://schemas.microsoft.com/office/drawing/2014/main" id="{FF8EC6EE-72A3-E24A-A9D9-8E3E8E3DE7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5202" y="5013210"/>
            <a:ext cx="5967752" cy="376718"/>
          </a:xfrm>
          <a:prstGeom prst="rect">
            <a:avLst/>
          </a:prstGeom>
        </p:spPr>
        <p:txBody>
          <a:bodyPr vert="horz" wrap="square" lIns="109723" tIns="54862" rIns="109723" bIns="54862" rtlCol="0">
            <a:spAutoFit/>
          </a:bodyPr>
          <a:lstStyle>
            <a:lvl1pPr>
              <a:defRPr lang="en-US" sz="1900" b="0" i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Presenter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42F1FC75-0CF1-AE41-9444-C8258CEA5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184" y="3467278"/>
            <a:ext cx="13671721" cy="528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400" b="0" i="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Use this space for a subhead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="" xmlns:a16="http://schemas.microsoft.com/office/drawing/2014/main" id="{C34FC7CD-58DF-40F5-845C-7567986B2C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84" y="5737722"/>
            <a:ext cx="5967752" cy="3767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="" xmlns:a16="http://schemas.microsoft.com/office/drawing/2014/main" id="{AE7C8B01-3B63-40BE-81FD-608898A20D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184" y="4570012"/>
            <a:ext cx="5967752" cy="4431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="" xmlns:a16="http://schemas.microsoft.com/office/drawing/2014/main" id="{BADFCA8D-E303-4B31-95B2-D60307F73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183" y="5013210"/>
            <a:ext cx="5967752" cy="3767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900" b="0" i="0" kern="1200" dirty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="" xmlns:a16="http://schemas.microsoft.com/office/drawing/2014/main" id="{F60E9191-F095-4342-BE77-F2690FB43BBD}"/>
              </a:ext>
            </a:extLst>
          </p:cNvPr>
          <p:cNvSpPr/>
          <p:nvPr userDrawn="1"/>
        </p:nvSpPr>
        <p:spPr>
          <a:xfrm rot="10800000">
            <a:off x="12515242" y="0"/>
            <a:ext cx="2115160" cy="2115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D9EF4F5-4322-40F7-9CCC-31207CC55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9" y="7598158"/>
            <a:ext cx="2858980" cy="4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3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F5E5C-A463-4D30-B889-933F15C0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0DD55F-23B1-457C-BA45-2758D6FD7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BA37E-5C80-412F-9E5C-EC82552A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2998F-79B9-4E8D-ABA4-39EEA4B9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71BF23-ED92-449B-B94E-952F402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76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D0AA7D-2D22-4B2C-9024-0E5E19633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A90108-9EFB-4FEC-8434-85F87B67C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1E68D3-37DE-436B-AC6E-5638069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974A-E9A6-4D6C-91CB-7A1FC863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10972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156CE8-370A-40A7-9892-A9E02A76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>
            <a:extLst>
              <a:ext uri="{FF2B5EF4-FFF2-40B4-BE49-F238E27FC236}">
                <a16:creationId xmlns="" xmlns:a16="http://schemas.microsoft.com/office/drawing/2014/main" id="{5239F1FC-003D-EC4D-A1AC-A89FAF1D0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18" y="3482827"/>
            <a:ext cx="13503281" cy="731520"/>
          </a:xfrm>
          <a:prstGeom prst="rect">
            <a:avLst/>
          </a:prstGeom>
        </p:spPr>
        <p:txBody>
          <a:bodyPr anchor="b"/>
          <a:lstStyle>
            <a:lvl1pPr>
              <a:defRPr sz="7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D1E17338-A776-7F4C-9198-5D0452695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53783" y="7645137"/>
            <a:ext cx="519416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300" b="0" i="0">
                <a:solidFill>
                  <a:schemeClr val="bg2">
                    <a:lumMod val="9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8F9D66E-1453-4836-ABD9-BDAB67D4BE82}" type="slidenum">
              <a:rPr lang="en-US" smtClean="0">
                <a:solidFill>
                  <a:srgbClr val="D9D9D6">
                    <a:lumMod val="90000"/>
                  </a:srgbClr>
                </a:solidFill>
              </a:rPr>
              <a:pPr/>
              <a:t>‹#›</a:t>
            </a:fld>
            <a:endParaRPr lang="en-US">
              <a:solidFill>
                <a:srgbClr val="D9D9D6">
                  <a:lumMod val="90000"/>
                </a:srgbClr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666293AA-1788-5B4B-BC1D-D43A862FD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6378" y="7645137"/>
            <a:ext cx="886781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>
              <a:defRPr lang="en-US" sz="1300" b="0" i="0" smtClean="0">
                <a:solidFill>
                  <a:schemeClr val="bg2">
                    <a:lumMod val="90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algn="r"/>
            <a:fld id="{4ECB4D8C-401F-7641-96EC-949E7B8034E9}" type="datetime1">
              <a:rPr lang="en-US">
                <a:solidFill>
                  <a:srgbClr val="D9D9D6">
                    <a:lumMod val="90000"/>
                  </a:srgbClr>
                </a:solidFill>
              </a:rPr>
              <a:pPr algn="r"/>
              <a:t>3/15/2021</a:t>
            </a:fld>
            <a:endParaRPr>
              <a:solidFill>
                <a:srgbClr val="D9D9D6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/ Sub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>
            <a:extLst>
              <a:ext uri="{FF2B5EF4-FFF2-40B4-BE49-F238E27FC236}">
                <a16:creationId xmlns="" xmlns:a16="http://schemas.microsoft.com/office/drawing/2014/main" id="{5239F1FC-003D-EC4D-A1AC-A89FAF1D0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18" y="3482827"/>
            <a:ext cx="13503281" cy="731520"/>
          </a:xfrm>
          <a:prstGeom prst="rect">
            <a:avLst/>
          </a:prstGeom>
        </p:spPr>
        <p:txBody>
          <a:bodyPr anchor="b"/>
          <a:lstStyle>
            <a:lvl1pPr>
              <a:defRPr sz="7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7244FC-69F8-B941-93E0-CC935EAB69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0" y="4214347"/>
            <a:ext cx="13367384" cy="96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0">
                <a:solidFill>
                  <a:schemeClr val="tx2"/>
                </a:solidFill>
                <a:latin typeface="+mn-lt"/>
              </a:defRPr>
            </a:lvl1pPr>
            <a:lvl2pPr marL="280025" indent="0">
              <a:buNone/>
              <a:defRPr/>
            </a:lvl2pPr>
            <a:lvl3pPr marL="822928" indent="0">
              <a:buNone/>
              <a:defRPr/>
            </a:lvl3pPr>
            <a:lvl4pPr marL="1377260" indent="0">
              <a:buNone/>
              <a:defRPr/>
            </a:lvl4pPr>
            <a:lvl5pPr marL="1920163" indent="0">
              <a:buNone/>
              <a:defRPr/>
            </a:lvl5pPr>
          </a:lstStyle>
          <a:p>
            <a:pPr lvl="0"/>
            <a:r>
              <a:rPr lang="en-US"/>
              <a:t>Divider Slide with Subhead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1CA3C2A-6243-B944-9A41-77C20C676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53783" y="7645137"/>
            <a:ext cx="519416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300" b="0" i="0">
                <a:solidFill>
                  <a:schemeClr val="bg2">
                    <a:lumMod val="9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8F9D66E-1453-4836-ABD9-BDAB67D4BE82}" type="slidenum">
              <a:rPr lang="en-US" smtClean="0">
                <a:solidFill>
                  <a:srgbClr val="D9D9D6">
                    <a:lumMod val="90000"/>
                  </a:srgbClr>
                </a:solidFill>
              </a:rPr>
              <a:pPr/>
              <a:t>‹#›</a:t>
            </a:fld>
            <a:endParaRPr lang="en-US">
              <a:solidFill>
                <a:srgbClr val="D9D9D6">
                  <a:lumMod val="90000"/>
                </a:srgb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7A0B6AD6-C0E6-9746-BAEE-9099B60ED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6378" y="7645137"/>
            <a:ext cx="886781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>
              <a:defRPr lang="en-US" sz="1300" b="0" i="0" smtClean="0">
                <a:solidFill>
                  <a:schemeClr val="bg2">
                    <a:lumMod val="90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algn="r"/>
            <a:fld id="{4ECB4D8C-401F-7641-96EC-949E7B8034E9}" type="datetime1">
              <a:rPr lang="en-US">
                <a:solidFill>
                  <a:srgbClr val="D9D9D6">
                    <a:lumMod val="90000"/>
                  </a:srgbClr>
                </a:solidFill>
              </a:rPr>
              <a:pPr algn="r"/>
              <a:t>3/15/2021</a:t>
            </a:fld>
            <a:endParaRPr>
              <a:solidFill>
                <a:srgbClr val="D9D9D6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3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23AC94-025D-DA40-B802-F810AC87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6" y="266365"/>
            <a:ext cx="13167360" cy="876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F6DD90E2-DFBB-D643-AABF-9447A6B7E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53783" y="7645137"/>
            <a:ext cx="519416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300" b="0" i="0">
                <a:solidFill>
                  <a:schemeClr val="bg2">
                    <a:lumMod val="9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8F9D66E-1453-4836-ABD9-BDAB67D4BE82}" type="slidenum">
              <a:rPr lang="en-US" smtClean="0">
                <a:solidFill>
                  <a:srgbClr val="D9D9D6">
                    <a:lumMod val="90000"/>
                  </a:srgbClr>
                </a:solidFill>
              </a:rPr>
              <a:pPr/>
              <a:t>‹#›</a:t>
            </a:fld>
            <a:endParaRPr lang="en-US">
              <a:solidFill>
                <a:srgbClr val="D9D9D6">
                  <a:lumMod val="90000"/>
                </a:srgb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38CAFAE8-F9E9-5144-8168-BA0B4F960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6378" y="7645137"/>
            <a:ext cx="886781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>
              <a:defRPr lang="en-US" sz="1300" b="0" i="0" smtClean="0">
                <a:solidFill>
                  <a:schemeClr val="bg2">
                    <a:lumMod val="90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algn="r"/>
            <a:fld id="{4ECB4D8C-401F-7641-96EC-949E7B8034E9}" type="datetime1">
              <a:rPr lang="en-US">
                <a:solidFill>
                  <a:srgbClr val="D9D9D6">
                    <a:lumMod val="90000"/>
                  </a:srgbClr>
                </a:solidFill>
              </a:rPr>
              <a:pPr algn="r"/>
              <a:t>3/15/2021</a:t>
            </a:fld>
            <a:endParaRPr>
              <a:solidFill>
                <a:srgbClr val="D9D9D6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82B453-3B6D-8E4E-8FE7-8DDF72ED4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53783" y="7645137"/>
            <a:ext cx="519416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300" b="0" i="0">
                <a:solidFill>
                  <a:schemeClr val="bg2">
                    <a:lumMod val="9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8F9D66E-1453-4836-ABD9-BDAB67D4BE82}" type="slidenum">
              <a:rPr lang="en-US" smtClean="0">
                <a:solidFill>
                  <a:srgbClr val="D9D9D6">
                    <a:lumMod val="90000"/>
                  </a:srgbClr>
                </a:solidFill>
              </a:rPr>
              <a:pPr/>
              <a:t>‹#›</a:t>
            </a:fld>
            <a:endParaRPr lang="en-US">
              <a:solidFill>
                <a:srgbClr val="D9D9D6">
                  <a:lumMod val="90000"/>
                </a:srgbClr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8DCFAD8-A527-8446-94F5-D648D0A13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6378" y="7645137"/>
            <a:ext cx="886781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>
              <a:defRPr lang="en-US" sz="1300" b="0" i="0" smtClean="0">
                <a:solidFill>
                  <a:schemeClr val="bg2">
                    <a:lumMod val="90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algn="r"/>
            <a:fld id="{4ECB4D8C-401F-7641-96EC-949E7B8034E9}" type="datetime1">
              <a:rPr lang="en-US">
                <a:solidFill>
                  <a:srgbClr val="D9D9D6">
                    <a:lumMod val="90000"/>
                  </a:srgbClr>
                </a:solidFill>
              </a:rPr>
              <a:pPr algn="r"/>
              <a:t>3/15/2021</a:t>
            </a:fld>
            <a:endParaRPr>
              <a:solidFill>
                <a:srgbClr val="D9D9D6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B0ED3C2F-188A-C442-B304-71E3C6D1B6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5199" y="0"/>
            <a:ext cx="7315199" cy="8229600"/>
          </a:xfrm>
          <a:prstGeom prst="rect">
            <a:avLst/>
          </a:prstGeom>
        </p:spPr>
        <p:txBody>
          <a:bodyPr/>
          <a:lstStyle>
            <a:lvl1pPr marL="411463" indent="-411463">
              <a:lnSpc>
                <a:spcPct val="100000"/>
              </a:lnSpc>
              <a:spcBef>
                <a:spcPts val="1440"/>
              </a:spcBef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554334" indent="-274309">
              <a:lnSpc>
                <a:spcPct val="100000"/>
              </a:lnSpc>
              <a:buFont typeface="Arial" panose="020B0604020202020204" pitchFamily="34" charset="0"/>
              <a:buChar char="•"/>
              <a:defRPr lang="en-US" sz="24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97236" indent="-274309">
              <a:lnSpc>
                <a:spcPct val="100000"/>
              </a:lnSpc>
              <a:buFont typeface="Segoe UI" panose="020B0502040204020203" pitchFamily="34" charset="0"/>
              <a:buChar char="–"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51570" indent="-274309">
              <a:lnSpc>
                <a:spcPct val="100000"/>
              </a:lnSpc>
              <a:buFont typeface="Segoe UI" panose="020B0502040204020203" pitchFamily="34" charset="0"/>
              <a:buChar char="–"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194472" indent="-274309">
              <a:lnSpc>
                <a:spcPct val="100000"/>
              </a:lnSpc>
              <a:buFont typeface="Segoe UI" panose="020B0502040204020203" pitchFamily="34" charset="0"/>
              <a:buChar char="–"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1" y="363550"/>
            <a:ext cx="6027764" cy="5029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19" y="1143600"/>
            <a:ext cx="6027766" cy="6035040"/>
          </a:xfrm>
          <a:prstGeom prst="rect">
            <a:avLst/>
          </a:prstGeom>
        </p:spPr>
        <p:txBody>
          <a:bodyPr/>
          <a:lstStyle>
            <a:lvl1pPr marL="411463" indent="-411463">
              <a:lnSpc>
                <a:spcPct val="100000"/>
              </a:lnSpc>
              <a:spcBef>
                <a:spcPts val="1440"/>
              </a:spcBef>
              <a:buFont typeface="Arial" panose="020B0604020202020204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54334" indent="-274309">
              <a:lnSpc>
                <a:spcPct val="100000"/>
              </a:lnSpc>
              <a:buFont typeface="Arial" panose="020B0604020202020204" pitchFamily="34" charset="0"/>
              <a:buChar char="•"/>
              <a:defRPr lang="en-US" sz="2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097236" indent="-274309">
              <a:lnSpc>
                <a:spcPct val="100000"/>
              </a:lnSpc>
              <a:buFont typeface="Segoe UI" panose="020B0502040204020203" pitchFamily="34" charset="0"/>
              <a:buChar char="–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651570" indent="-274309">
              <a:lnSpc>
                <a:spcPct val="100000"/>
              </a:lnSpc>
              <a:buFont typeface="Segoe UI" panose="020B0502040204020203" pitchFamily="34" charset="0"/>
              <a:buChar char="–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2194472" indent="-274309">
              <a:lnSpc>
                <a:spcPct val="100000"/>
              </a:lnSpc>
              <a:buFont typeface="Segoe UI" panose="020B0502040204020203" pitchFamily="34" charset="0"/>
              <a:buChar char="–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="" xmlns:a16="http://schemas.microsoft.com/office/drawing/2014/main" id="{91123691-AF5A-0B47-AB80-BF0C60F0E9B1}"/>
              </a:ext>
            </a:extLst>
          </p:cNvPr>
          <p:cNvSpPr/>
          <p:nvPr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CB8FB6A8-9C76-47EE-92D0-521D06EBBF2F}"/>
              </a:ext>
            </a:extLst>
          </p:cNvPr>
          <p:cNvSpPr/>
          <p:nvPr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3829DA97-3854-40FB-B6ED-D0FD34626999}"/>
              </a:ext>
            </a:extLst>
          </p:cNvPr>
          <p:cNvSpPr/>
          <p:nvPr userDrawn="1"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7EE51712-5A6A-024F-92D0-2514D5BA5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53783" y="7645137"/>
            <a:ext cx="519416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300" b="0" i="0">
                <a:solidFill>
                  <a:schemeClr val="bg2">
                    <a:lumMod val="9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8F9D66E-1453-4836-ABD9-BDAB67D4BE82}" type="slidenum">
              <a:rPr lang="en-US" smtClean="0">
                <a:solidFill>
                  <a:srgbClr val="D9D9D6">
                    <a:lumMod val="90000"/>
                  </a:srgbClr>
                </a:solidFill>
              </a:rPr>
              <a:pPr/>
              <a:t>‹#›</a:t>
            </a:fld>
            <a:endParaRPr lang="en-US">
              <a:solidFill>
                <a:srgbClr val="D9D9D6">
                  <a:lumMod val="90000"/>
                </a:srgbClr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8F83C9CF-36BE-174F-A79B-67DAE51D7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6378" y="7645137"/>
            <a:ext cx="886781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>
              <a:defRPr lang="en-US" sz="1300" b="0" i="0" smtClean="0">
                <a:solidFill>
                  <a:schemeClr val="bg2">
                    <a:lumMod val="90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algn="r"/>
            <a:fld id="{4ECB4D8C-401F-7641-96EC-949E7B8034E9}" type="datetime1">
              <a:rPr lang="en-US">
                <a:solidFill>
                  <a:srgbClr val="D9D9D6">
                    <a:lumMod val="90000"/>
                  </a:srgbClr>
                </a:solidFill>
              </a:rPr>
              <a:pPr algn="r"/>
              <a:t>3/15/2021</a:t>
            </a:fld>
            <a:endParaRPr>
              <a:solidFill>
                <a:srgbClr val="D9D9D6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Copy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E0CD4F1-148F-5C41-B1CB-4F4FDC133F3C}"/>
              </a:ext>
            </a:extLst>
          </p:cNvPr>
          <p:cNvSpPr/>
          <p:nvPr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0" y="363550"/>
            <a:ext cx="6027766" cy="5029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19" y="1143600"/>
            <a:ext cx="6027766" cy="6035040"/>
          </a:xfrm>
          <a:prstGeom prst="rect">
            <a:avLst/>
          </a:prstGeom>
        </p:spPr>
        <p:txBody>
          <a:bodyPr/>
          <a:lstStyle>
            <a:lvl1pPr marL="411463" indent="-411463">
              <a:lnSpc>
                <a:spcPct val="100000"/>
              </a:lnSpc>
              <a:spcBef>
                <a:spcPts val="1440"/>
              </a:spcBef>
              <a:buFont typeface="Arial" panose="020B0604020202020204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54334" indent="-274309">
              <a:lnSpc>
                <a:spcPct val="100000"/>
              </a:lnSpc>
              <a:buFont typeface="Arial" panose="020B0604020202020204" pitchFamily="34" charset="0"/>
              <a:buChar char="•"/>
              <a:defRPr lang="en-US" sz="2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097236" indent="-274309">
              <a:lnSpc>
                <a:spcPct val="100000"/>
              </a:lnSpc>
              <a:buFont typeface="Segoe UI" panose="020B0502040204020203" pitchFamily="34" charset="0"/>
              <a:buChar char="–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651570" indent="-274309">
              <a:lnSpc>
                <a:spcPct val="100000"/>
              </a:lnSpc>
              <a:buFont typeface="Segoe UI" panose="020B0502040204020203" pitchFamily="34" charset="0"/>
              <a:buChar char="–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2194472" indent="-274309">
              <a:lnSpc>
                <a:spcPct val="100000"/>
              </a:lnSpc>
              <a:buFont typeface="Segoe UI" panose="020B0502040204020203" pitchFamily="34" charset="0"/>
              <a:buChar char="–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653783" y="7694617"/>
            <a:ext cx="519416" cy="372106"/>
          </a:xfrm>
          <a:prstGeom prst="rect">
            <a:avLst/>
          </a:prstGeom>
        </p:spPr>
        <p:txBody>
          <a:bodyPr/>
          <a:lstStyle/>
          <a:p>
            <a:fld id="{38F9D66E-1453-4836-ABD9-BDAB67D4BE82}" type="slidenum">
              <a:rPr lang="en-US" smtClean="0">
                <a:solidFill>
                  <a:srgbClr val="D9D9D6">
                    <a:lumMod val="90000"/>
                  </a:srgbClr>
                </a:solidFill>
              </a:rPr>
              <a:pPr/>
              <a:t>‹#›</a:t>
            </a:fld>
            <a:endParaRPr lang="en-US">
              <a:solidFill>
                <a:srgbClr val="D9D9D6">
                  <a:lumMod val="90000"/>
                </a:srgbClr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="" xmlns:a16="http://schemas.microsoft.com/office/drawing/2014/main" id="{455219F2-410C-B142-ACF1-D4181A45E34B}"/>
              </a:ext>
            </a:extLst>
          </p:cNvPr>
          <p:cNvSpPr/>
          <p:nvPr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9A33179-1016-46C3-8200-1D7B98E3A23A}"/>
              </a:ext>
            </a:extLst>
          </p:cNvPr>
          <p:cNvSpPr/>
          <p:nvPr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F3DFA79E-E1B2-4C4D-8293-782AE461B225}"/>
              </a:ext>
            </a:extLst>
          </p:cNvPr>
          <p:cNvSpPr/>
          <p:nvPr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8295604-50D7-4190-AFDE-DB67DB213CE7}"/>
              </a:ext>
            </a:extLst>
          </p:cNvPr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FB1F249F-373B-48D0-A176-6D10D7044698}"/>
              </a:ext>
            </a:extLst>
          </p:cNvPr>
          <p:cNvSpPr/>
          <p:nvPr userDrawn="1"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5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98B8471-FAF1-5346-8264-9E28A29F6A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" y="1143000"/>
            <a:ext cx="4053840" cy="6035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E84C7B36-E02E-144B-8A94-4DEC9A3857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80338" y="1143000"/>
            <a:ext cx="4053840" cy="6035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="" xmlns:a16="http://schemas.microsoft.com/office/drawing/2014/main" id="{46D6FDCB-9CA4-9145-A69E-159750BAD6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59650" y="1143000"/>
            <a:ext cx="4053840" cy="6035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5F77BF7-AD13-DF4F-B1A6-70235A12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6" y="266365"/>
            <a:ext cx="13167360" cy="876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1EA2106-24D2-5C48-A964-8FE2B698B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53783" y="7645137"/>
            <a:ext cx="519416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300" b="0" i="0">
                <a:solidFill>
                  <a:schemeClr val="bg2">
                    <a:lumMod val="9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8F9D66E-1453-4836-ABD9-BDAB67D4BE82}" type="slidenum">
              <a:rPr lang="en-US" smtClean="0">
                <a:solidFill>
                  <a:srgbClr val="D9D9D6">
                    <a:lumMod val="90000"/>
                  </a:srgbClr>
                </a:solidFill>
              </a:rPr>
              <a:pPr/>
              <a:t>‹#›</a:t>
            </a:fld>
            <a:endParaRPr lang="en-US">
              <a:solidFill>
                <a:srgbClr val="D9D9D6">
                  <a:lumMod val="90000"/>
                </a:srgbClr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5C4D21D7-0AD7-0149-BC11-92A5FC740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6378" y="7645137"/>
            <a:ext cx="886781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>
              <a:defRPr lang="en-US" sz="1300" b="0" i="0" smtClean="0">
                <a:solidFill>
                  <a:schemeClr val="bg2">
                    <a:lumMod val="90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algn="r"/>
            <a:fld id="{4ECB4D8C-401F-7641-96EC-949E7B8034E9}" type="datetime1">
              <a:rPr lang="en-US">
                <a:solidFill>
                  <a:srgbClr val="D9D9D6">
                    <a:lumMod val="90000"/>
                  </a:srgbClr>
                </a:solidFill>
              </a:rPr>
              <a:pPr algn="r"/>
              <a:t>3/15/2021</a:t>
            </a:fld>
            <a:endParaRPr>
              <a:solidFill>
                <a:srgbClr val="D9D9D6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7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0811307-B8C9-4FBB-B1F7-5FDBBC0697C9}"/>
              </a:ext>
            </a:extLst>
          </p:cNvPr>
          <p:cNvSpPr txBox="1"/>
          <p:nvPr userDrawn="1"/>
        </p:nvSpPr>
        <p:spPr>
          <a:xfrm>
            <a:off x="3172852" y="7688503"/>
            <a:ext cx="4161270" cy="295465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>
              <a:defRPr/>
            </a:pPr>
            <a:r>
              <a:rPr lang="en-US" sz="1200" spc="120" dirty="0">
                <a:solidFill>
                  <a:srgbClr val="D9D9D6">
                    <a:lumMod val="9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 | DO NOT COPY OR DISTRIBUTE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55A50B79-2196-4308-8163-936C46B3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4" y="263347"/>
            <a:ext cx="13167360" cy="877824"/>
          </a:xfrm>
          <a:prstGeom prst="rect">
            <a:avLst/>
          </a:prstGeom>
        </p:spPr>
        <p:txBody>
          <a:bodyPr vert="horz" lIns="109723" tIns="54862" rIns="109723" bIns="5486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837F2C6A-75D2-44AA-B272-B3B94F457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676" y="1282039"/>
            <a:ext cx="12618720" cy="5713229"/>
          </a:xfrm>
          <a:prstGeom prst="rect">
            <a:avLst/>
          </a:prstGeom>
        </p:spPr>
        <p:txBody>
          <a:bodyPr vert="horz" lIns="109723" tIns="54862" rIns="109723" bIns="54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1C7455BE-0CCE-4D4D-8A53-3EA61BDC6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53783" y="7645137"/>
            <a:ext cx="519416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300" b="0" i="0">
                <a:solidFill>
                  <a:schemeClr val="bg2">
                    <a:lumMod val="9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defTabSz="1097236"/>
            <a:fld id="{38F9D66E-1453-4836-ABD9-BDAB67D4BE82}" type="slidenum">
              <a:rPr lang="en-US" smtClean="0">
                <a:solidFill>
                  <a:srgbClr val="D9D9D6">
                    <a:lumMod val="90000"/>
                  </a:srgbClr>
                </a:solidFill>
              </a:rPr>
              <a:pPr defTabSz="1097236"/>
              <a:t>‹#›</a:t>
            </a:fld>
            <a:endParaRPr lang="en-US">
              <a:solidFill>
                <a:srgbClr val="D9D9D6">
                  <a:lumMod val="90000"/>
                </a:srgbClr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="" xmlns:a16="http://schemas.microsoft.com/office/drawing/2014/main" id="{F12A0618-B4D8-4703-9F72-EB6AC55AB8A6}"/>
              </a:ext>
            </a:extLst>
          </p:cNvPr>
          <p:cNvSpPr/>
          <p:nvPr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="" xmlns:a16="http://schemas.microsoft.com/office/drawing/2014/main" id="{A84AFF64-5EBD-419F-9B0E-80B8DC63F8CF}"/>
              </a:ext>
            </a:extLst>
          </p:cNvPr>
          <p:cNvSpPr/>
          <p:nvPr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D78AB147-44A3-4230-9788-14F18E325E2B}"/>
              </a:ext>
            </a:extLst>
          </p:cNvPr>
          <p:cNvSpPr/>
          <p:nvPr userDrawn="1"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244D8555-854C-42AA-A2B2-C8A792221DD0}"/>
              </a:ext>
            </a:extLst>
          </p:cNvPr>
          <p:cNvSpPr/>
          <p:nvPr userDrawn="1"/>
        </p:nvSpPr>
        <p:spPr>
          <a:xfrm flipH="1" flipV="1">
            <a:off x="13653782" y="-2212"/>
            <a:ext cx="976618" cy="9766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3" tIns="54862" rIns="109723" bIns="54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36"/>
            <a:endParaRPr lang="en-US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DC3C0A-08E4-7242-917E-053ACF787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6378" y="7645137"/>
            <a:ext cx="886781" cy="372106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>
              <a:defRPr lang="en-US" sz="1300" b="0" i="0" smtClean="0">
                <a:solidFill>
                  <a:schemeClr val="bg2">
                    <a:lumMod val="90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algn="r" defTabSz="1097236"/>
            <a:fld id="{4ECB4D8C-401F-7641-96EC-949E7B8034E9}" type="datetime1">
              <a:rPr lang="en-US" smtClean="0">
                <a:solidFill>
                  <a:srgbClr val="D9D9D6">
                    <a:lumMod val="90000"/>
                  </a:srgbClr>
                </a:solidFill>
              </a:rPr>
              <a:pPr algn="r" defTabSz="1097236"/>
              <a:t>3/15/2021</a:t>
            </a:fld>
            <a:endParaRPr lang="en-US">
              <a:solidFill>
                <a:srgbClr val="D9D9D6">
                  <a:lumMod val="90000"/>
                </a:srgb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F01055E-1350-9149-99E7-492DC438683D}"/>
              </a:ext>
            </a:extLst>
          </p:cNvPr>
          <p:cNvSpPr/>
          <p:nvPr userDrawn="1"/>
        </p:nvSpPr>
        <p:spPr>
          <a:xfrm>
            <a:off x="13213159" y="7678841"/>
            <a:ext cx="440623" cy="313927"/>
          </a:xfrm>
          <a:prstGeom prst="rect">
            <a:avLst/>
          </a:prstGeom>
          <a:ln>
            <a:noFill/>
          </a:ln>
        </p:spPr>
        <p:txBody>
          <a:bodyPr wrap="square" lIns="109723" tIns="54862" rIns="109723" bIns="54862">
            <a:spAutoFit/>
          </a:bodyPr>
          <a:lstStyle/>
          <a:p>
            <a:pPr defTabSz="1097236"/>
            <a:r>
              <a:rPr lang="en-US" sz="1300" spc="120" dirty="0">
                <a:solidFill>
                  <a:srgbClr val="D9D9D6">
                    <a:lumMod val="90000"/>
                  </a:srgbClr>
                </a:solidFill>
              </a:rPr>
              <a:t> </a:t>
            </a:r>
            <a:r>
              <a:rPr lang="en-US" sz="1300" spc="120" dirty="0">
                <a:solidFill>
                  <a:srgbClr val="D9D9D6">
                    <a:lumMod val="9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</a:t>
            </a:r>
            <a:endParaRPr lang="en-US" sz="1300" dirty="0">
              <a:solidFill>
                <a:srgbClr val="D9D9D6">
                  <a:lumMod val="9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EC7EA1-18E3-4743-9082-12AA0B1A79B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" y="7659015"/>
            <a:ext cx="2482798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6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hf hdr="0"/>
  <p:txStyles>
    <p:titleStyle>
      <a:lvl1pPr algn="l" defTabSz="1097236" rtl="0" eaLnBrk="1" latinLnBrk="0" hangingPunct="1">
        <a:lnSpc>
          <a:spcPct val="90000"/>
        </a:lnSpc>
        <a:spcBef>
          <a:spcPct val="0"/>
        </a:spcBef>
        <a:buNone/>
        <a:defRPr sz="4300" b="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97236" rtl="0" eaLnBrk="1" latinLnBrk="0" hangingPunct="1">
        <a:lnSpc>
          <a:spcPct val="100000"/>
        </a:lnSpc>
        <a:spcBef>
          <a:spcPts val="1440"/>
        </a:spcBef>
        <a:buFont typeface="Arial" panose="020B0604020202020204" pitchFamily="34" charset="0"/>
        <a:buNone/>
        <a:defRPr sz="3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4334" indent="-274309" algn="l" defTabSz="1097236" rtl="0" eaLnBrk="1" latinLnBrk="0" hangingPunct="1">
        <a:lnSpc>
          <a:spcPct val="100000"/>
        </a:lnSpc>
        <a:spcBef>
          <a:spcPts val="480"/>
        </a:spcBef>
        <a:spcAft>
          <a:spcPts val="960"/>
        </a:spcAft>
        <a:buFont typeface="Arial" panose="020B0604020202020204" pitchFamily="34" charset="0"/>
        <a:buChar char="•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36" indent="-274309" algn="l" defTabSz="1097236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51570" indent="-274309" algn="l" defTabSz="1097236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94472" indent="-274309" algn="l" defTabSz="1097236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399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17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36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54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6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8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8" orient="horz" pos="168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pos="7440" userDrawn="1">
          <p15:clr>
            <a:srgbClr val="F26B43"/>
          </p15:clr>
        </p15:guide>
        <p15:guide id="11" orient="horz" pos="552" userDrawn="1">
          <p15:clr>
            <a:srgbClr val="F26B43"/>
          </p15:clr>
        </p15:guide>
        <p15:guide id="12" orient="horz" pos="891" userDrawn="1">
          <p15:clr>
            <a:srgbClr val="F26B43"/>
          </p15:clr>
        </p15:guide>
        <p15:guide id="13" orient="horz" pos="3888" userDrawn="1">
          <p15:clr>
            <a:srgbClr val="F26B43"/>
          </p15:clr>
        </p15:guide>
        <p15:guide id="14" orient="horz" pos="7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7FAC86-22EE-428B-89EB-70BE1A48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D1440A-3231-470C-A3E3-C72896DE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9D4782-3171-44DD-97A3-73152B6C2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7775073"/>
            <a:ext cx="14630399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Mark S. Rossi\Box Sync\RootAdmin\Comms\Graphics &amp; Logos\CPA\CPA_Logo_no_white_background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1" y="7534508"/>
            <a:ext cx="2328794" cy="5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A820E8-7DA7-4A16-8D8F-5BFE3C3DC1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212" y="7478629"/>
            <a:ext cx="2304288" cy="6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900" kern="1200">
          <a:solidFill>
            <a:srgbClr val="000066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rgbClr val="000066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rgbClr val="000066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rgbClr val="000066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rgbClr val="000066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eic2.org/article/download-pdf/file_name/IC2-CPA_ChemicalDisclosure_ReviewPaper_FINAL.pdf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5" y="46925"/>
            <a:ext cx="19701000" cy="923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431" y="537671"/>
            <a:ext cx="10972800" cy="454639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BizNGO </a:t>
            </a:r>
            <a:r>
              <a:rPr lang="en-US" b="1" dirty="0"/>
              <a:t>– IC2 Chemical Ingredient </a:t>
            </a:r>
            <a:r>
              <a:rPr lang="en-US" b="1" dirty="0">
                <a:solidFill>
                  <a:srgbClr val="000066"/>
                </a:solidFill>
              </a:rPr>
              <a:t>Disclosure </a:t>
            </a: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Principles</a:t>
            </a: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/>
            </a: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December 2020</a:t>
            </a:r>
            <a:endParaRPr lang="en-US" sz="48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ADD429-9A52-406E-B78B-5CFC324D3FB3}"/>
              </a:ext>
            </a:extLst>
          </p:cNvPr>
          <p:cNvGrpSpPr/>
          <p:nvPr/>
        </p:nvGrpSpPr>
        <p:grpSpPr>
          <a:xfrm>
            <a:off x="212901" y="7534508"/>
            <a:ext cx="5510918" cy="658368"/>
            <a:chOff x="177417" y="6278757"/>
            <a:chExt cx="4592432" cy="548640"/>
          </a:xfrm>
        </p:grpSpPr>
        <p:pic>
          <p:nvPicPr>
            <p:cNvPr id="7" name="Picture 3" descr="C:\Users\Mark S. Rossi\Box Sync\RootAdmin\Comms\Graphics &amp; Logos\CPA\CPA_Logo_no_white_background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17" y="6278757"/>
              <a:ext cx="1940662" cy="46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B531C04-DD86-4B3F-86CF-793672B07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168" y="6278757"/>
              <a:ext cx="2020681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7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2471C-334D-4FB3-BE96-8056245E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Specifying Chemicals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AD839-5E5D-42DC-886B-DA1A20BEF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481832"/>
            <a:ext cx="12618720" cy="6439159"/>
          </a:xfrm>
        </p:spPr>
        <p:txBody>
          <a:bodyPr>
            <a:noAutofit/>
          </a:bodyPr>
          <a:lstStyle/>
          <a:p>
            <a:r>
              <a:rPr lang="en-US" sz="3800" dirty="0"/>
              <a:t>Include reference lists from existing legislation?</a:t>
            </a:r>
          </a:p>
          <a:p>
            <a:r>
              <a:rPr lang="en-US" sz="3800" dirty="0"/>
              <a:t>More general – just list hazard characteristics?</a:t>
            </a:r>
          </a:p>
          <a:p>
            <a:r>
              <a:rPr lang="en-US" b="1" dirty="0"/>
              <a:t>“Chemicals of concern, i.e., substances that are known or suspected hazards to human health or the environment, including carcinogens, mutagens, reproductive/developmental toxicants, endocrine disruptors, asthmagens, &amp; allergens… </a:t>
            </a:r>
            <a:r>
              <a:rPr lang="en-US" dirty="0"/>
              <a:t>.”</a:t>
            </a:r>
          </a:p>
          <a:p>
            <a:r>
              <a:rPr lang="en-US" b="1" dirty="0"/>
              <a:t>“Specified list of chemicals of concern: </a:t>
            </a:r>
          </a:p>
          <a:p>
            <a:pPr lvl="1"/>
            <a:r>
              <a:rPr lang="en-US" b="1" dirty="0"/>
              <a:t>CA Cleaning Product Right to Know Act of 2017 (SB 258) Designated or CA Cosmetic Fragrance &amp; Flavor Right to Know Act (SB 312) </a:t>
            </a:r>
          </a:p>
          <a:p>
            <a:pPr lvl="1"/>
            <a:r>
              <a:rPr lang="en-US" b="1" dirty="0" err="1"/>
              <a:t>ChemSec</a:t>
            </a:r>
            <a:r>
              <a:rPr lang="en-US" b="1" dirty="0"/>
              <a:t> SIN List</a:t>
            </a:r>
          </a:p>
          <a:p>
            <a:pPr lvl="1"/>
            <a:r>
              <a:rPr lang="en-US" b="1" dirty="0"/>
              <a:t>GreenScreen List Translator LT-1 &amp; Benchmark 1 chemicals  </a:t>
            </a:r>
          </a:p>
          <a:p>
            <a:pPr lvl="1"/>
            <a:r>
              <a:rPr lang="en-US" b="1" dirty="0"/>
              <a:t>NY State Lists of Chemicals of Concern”</a:t>
            </a:r>
            <a:endParaRPr lang="en-US" sz="3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B13706-D150-43B5-A12F-E45C30AF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0DC66-DF01-4AAE-A111-6EB11449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Chemical Hazard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B72A51-B075-4756-989F-F2CD3D458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“Chemical hazard characteristics</a:t>
            </a:r>
            <a:r>
              <a:rPr lang="en-US" dirty="0"/>
              <a:t> </a:t>
            </a:r>
            <a:r>
              <a:rPr lang="en-US" b="1" dirty="0"/>
              <a:t>as defined by:</a:t>
            </a:r>
          </a:p>
          <a:p>
            <a:pPr lvl="0"/>
            <a:r>
              <a:rPr lang="en-US" b="1" dirty="0"/>
              <a:t>Globally Harmonized System (GHS) of Classification and Labeling hazard phrases (H-phrases) or</a:t>
            </a:r>
          </a:p>
          <a:p>
            <a:pPr lvl="0"/>
            <a:r>
              <a:rPr lang="en-US" b="1" dirty="0"/>
              <a:t>GreenScreen® for Safer Chemical and GreenScreen scores. </a:t>
            </a:r>
          </a:p>
          <a:p>
            <a:r>
              <a:rPr lang="en-US" b="1" dirty="0"/>
              <a:t>For example, H-phrases are contained within a GHS compliant Product Safety Sheet and/or can be separately shared; and GreenScreen scores are listed in Health Product Declarations (HPDs).”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B1E349-9D7A-4F34-B555-1A17C82E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D3B0F-F5D9-4B9A-95B0-C84A86AE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Confidential Business Information (CBI)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52D062-4B80-4E95-8872-AF27B373E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300" dirty="0"/>
              <a:t>Most of the existing state laws allow for some CBI (a.k.a. trade secret) claims </a:t>
            </a:r>
          </a:p>
          <a:p>
            <a:pPr marL="0" indent="0">
              <a:buNone/>
            </a:pPr>
            <a:r>
              <a:rPr lang="en-US" sz="4300" dirty="0"/>
              <a:t>Examples of CBI include:</a:t>
            </a:r>
          </a:p>
          <a:p>
            <a:pPr lvl="0"/>
            <a:r>
              <a:rPr lang="en-US" sz="4300" dirty="0"/>
              <a:t>Specific chemical identities</a:t>
            </a:r>
          </a:p>
          <a:p>
            <a:pPr lvl="0"/>
            <a:r>
              <a:rPr lang="en-US" sz="4300" dirty="0"/>
              <a:t>Market-share data, such as the # of products sold in the U.S. or a state/year</a:t>
            </a:r>
          </a:p>
          <a:p>
            <a:pPr lvl="0"/>
            <a:r>
              <a:rPr lang="en-US" sz="4300" dirty="0"/>
              <a:t>Supply-chain relationships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E4799-6F45-4D98-9B06-5D6299BA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4013C-7215-410D-AB07-872AB795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CBI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7EB5B9-7F8F-4CB1-B747-6C5BEE767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502961"/>
            <a:ext cx="12618720" cy="6335764"/>
          </a:xfrm>
        </p:spPr>
        <p:txBody>
          <a:bodyPr>
            <a:normAutofit/>
          </a:bodyPr>
          <a:lstStyle/>
          <a:p>
            <a:r>
              <a:rPr lang="en-US" sz="3400" dirty="0"/>
              <a:t>What should companies be able to claim as CBI? </a:t>
            </a:r>
          </a:p>
          <a:p>
            <a:r>
              <a:rPr lang="en-US" sz="3400" dirty="0"/>
              <a:t>Recognize need for certain level of CBI</a:t>
            </a:r>
          </a:p>
          <a:p>
            <a:r>
              <a:rPr lang="en-US" sz="3100" b="1" dirty="0"/>
              <a:t>“Signatories to these Principles recognize the need to </a:t>
            </a:r>
            <a:r>
              <a:rPr lang="en-US" sz="3100" b="1"/>
              <a:t>protect CBI in </a:t>
            </a:r>
            <a:r>
              <a:rPr lang="en-US" sz="3100" b="1" dirty="0"/>
              <a:t>limited situations when protection of the information is </a:t>
            </a:r>
            <a:r>
              <a:rPr lang="en-US" sz="3100" b="1"/>
              <a:t>justified &amp; </a:t>
            </a:r>
            <a:r>
              <a:rPr lang="en-US" sz="3100" b="1" dirty="0"/>
              <a:t>substantiated.” </a:t>
            </a:r>
          </a:p>
          <a:p>
            <a:r>
              <a:rPr lang="en-US" sz="3100" b="1" dirty="0"/>
              <a:t>“Chemicals of concern, i.e., substances that are known or suspected hazards to human health or the environment… are not confidential business information”</a:t>
            </a:r>
            <a:endParaRPr lang="en-US" sz="3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C12165-0EDE-44E5-A0C6-AD85D41C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BCBBCB-8108-468F-A62C-7EC4C0CF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10" y="5559462"/>
            <a:ext cx="9273785" cy="22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257D1-C5DF-4B57-997D-45B2A54E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Need for Improved Hazard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E5229A-8EC3-468A-BB29-4EB9CBF6B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How do we interpret gaps in hazard data? </a:t>
            </a:r>
          </a:p>
          <a:p>
            <a:r>
              <a:rPr lang="en-US" sz="3400" dirty="0"/>
              <a:t>What’s good science?</a:t>
            </a:r>
          </a:p>
          <a:p>
            <a:r>
              <a:rPr lang="en-US" sz="3400" b="1" dirty="0"/>
              <a:t>“Advocate for filling data gaps by characterizing the hazards of chemicals</a:t>
            </a:r>
            <a:r>
              <a:rPr lang="en-US" sz="3400" dirty="0"/>
              <a:t>. </a:t>
            </a:r>
            <a:r>
              <a:rPr lang="en-US" sz="3400" b="1" dirty="0"/>
              <a:t>Chemicals lacking safety data can neither be assumed safe nor unsafe.”</a:t>
            </a:r>
          </a:p>
          <a:p>
            <a:r>
              <a:rPr lang="en-US" sz="3400" b="1" dirty="0"/>
              <a:t>“We support efforts by governments, businesses, universities, &amp; NGOs to fill chemical hazard data gaps with scientifically validated characterizations of the hazards of chemicals, to use validated non-animal testing methods where appropriate, &amp; to publicly share the findings.”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5D4F21-1B01-47F9-BE5F-9FC0B172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58752-0B0C-4929-A35B-E106A00D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7D312D-0ECC-4826-9F37-CDEEFCC6C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Terri Goldberg – </a:t>
            </a:r>
            <a:r>
              <a:rPr lang="en-US" sz="4300" dirty="0">
                <a:hlinkClick r:id="rId2"/>
              </a:rPr>
              <a:t>tgoldberg@newmoa.org</a:t>
            </a:r>
            <a:endParaRPr lang="en-US" sz="4300" dirty="0"/>
          </a:p>
          <a:p>
            <a:r>
              <a:rPr lang="en-US" sz="4300" dirty="0"/>
              <a:t>Melissa Nadeau – </a:t>
            </a:r>
            <a:r>
              <a:rPr lang="en-US" sz="4300" dirty="0">
                <a:hlinkClick r:id="rId2"/>
              </a:rPr>
              <a:t>mnadeau@newmoa.org</a:t>
            </a:r>
            <a:r>
              <a:rPr lang="en-US" sz="4300" dirty="0"/>
              <a:t> </a:t>
            </a:r>
          </a:p>
          <a:p>
            <a:r>
              <a:rPr lang="en-US" sz="4300" dirty="0"/>
              <a:t>Mark Rossi – </a:t>
            </a:r>
            <a:r>
              <a:rPr lang="en-US" sz="4300" dirty="0">
                <a:hlinkClick r:id="rId2"/>
              </a:rPr>
              <a:t>mark@cleanproduction.org</a:t>
            </a:r>
            <a:r>
              <a:rPr lang="en-US" sz="43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86BA9A-415E-443E-95FF-E901E2E8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8896E-83FF-47D5-BBB4-2EFC7E22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December 2019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944AF2-4897-412D-B781-5817AB696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482938"/>
            <a:ext cx="12618720" cy="55990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Successful stakeholder meeting in Cambridge, MA to initiate process for developing a set of Chemical Ingredient Disclosure Principles; followed 2019 BizNGO annual meeting</a:t>
            </a:r>
          </a:p>
          <a:p>
            <a:r>
              <a:rPr lang="en-US" dirty="0"/>
              <a:t>Participants: </a:t>
            </a:r>
          </a:p>
          <a:p>
            <a:pPr lvl="1"/>
            <a:r>
              <a:rPr lang="en-US" dirty="0"/>
              <a:t>State &amp; local representatives from CA, MA, MN, NY, OR, WA, SF, King County, OR Metro</a:t>
            </a:r>
          </a:p>
          <a:p>
            <a:pPr lvl="1"/>
            <a:r>
              <a:rPr lang="en-US" dirty="0"/>
              <a:t>Companies, including RB, Google, GOJO, Clorox, Human Scale, Anderson, Seventh Generation, Milliken, &amp; more</a:t>
            </a:r>
          </a:p>
          <a:p>
            <a:pPr lvl="1"/>
            <a:r>
              <a:rPr lang="en-US" dirty="0"/>
              <a:t>NGOs, including Clean &amp; Healthy NY, Breast Cancer Prevention, Women’s Voices for the Earth, Toxic-Free Future, Center for Environmental Health, NRDC, HPD, &amp; more </a:t>
            </a:r>
          </a:p>
          <a:p>
            <a:r>
              <a:rPr lang="en-US" b="1" dirty="0"/>
              <a:t>Purpose: To initiate the development of a set of principles for ingredient disclosure to help inform future programs &amp; policies to which a wide array of stakeholders can agree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B27F56-6FE9-4DD5-AC41-9FEE61B3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B3A3B-5584-4FCB-BE73-00F22FBE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IC2 – CPA Report</a:t>
            </a:r>
            <a:br>
              <a:rPr lang="en-US" dirty="0"/>
            </a:br>
            <a:r>
              <a:rPr lang="en-US" sz="2600" dirty="0">
                <a:hlinkClick r:id="rId2"/>
              </a:rPr>
              <a:t>https://www.theic2.org/article/download-pdf/file_name/IC2-CPA_ChemicalDisclosure_ReviewPaper_FINAL.pdf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730C5E-D05D-429F-A2B4-C406B865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E4EBEC5B-A291-436D-8D04-5970A1B11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370" t="12731" r="33122" b="4774"/>
          <a:stretch/>
        </p:blipFill>
        <p:spPr>
          <a:xfrm>
            <a:off x="4922875" y="1741284"/>
            <a:ext cx="4784651" cy="6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958C0-ABB7-47C1-B158-9890364B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</a:t>
            </a:r>
            <a:br>
              <a:rPr lang="en-US" dirty="0"/>
            </a:br>
            <a:r>
              <a:rPr lang="en-US" sz="2900" dirty="0"/>
              <a:t>Download from </a:t>
            </a:r>
            <a:r>
              <a:rPr lang="en-US" sz="2900" dirty="0">
                <a:hlinkClick r:id="rId2"/>
              </a:rPr>
              <a:t>https://www.theic2.org/publications</a:t>
            </a:r>
            <a:endParaRPr lang="en-US" sz="29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35C12D5-D562-480A-A554-FA450A76D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76" t="26403" r="377" b="4546"/>
          <a:stretch/>
        </p:blipFill>
        <p:spPr>
          <a:xfrm>
            <a:off x="179276" y="1747995"/>
            <a:ext cx="14271845" cy="55643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562269-9FD6-43C4-BFF4-2C037669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B261C-971C-4D6E-8B6D-3B518AF3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Principles: Overall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070F6-C61D-468C-A35C-6B1E04A5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482938"/>
            <a:ext cx="12618720" cy="5599054"/>
          </a:xfrm>
        </p:spPr>
        <p:txBody>
          <a:bodyPr>
            <a:normAutofit/>
          </a:bodyPr>
          <a:lstStyle/>
          <a:p>
            <a:r>
              <a:rPr lang="en-US" sz="5300" dirty="0"/>
              <a:t>Aspirational? </a:t>
            </a:r>
          </a:p>
          <a:p>
            <a:r>
              <a:rPr lang="en-US" sz="5300" dirty="0"/>
              <a:t>How operational?</a:t>
            </a:r>
          </a:p>
          <a:p>
            <a:r>
              <a:rPr lang="en-US" sz="5300" dirty="0"/>
              <a:t>Definitions of key terms </a:t>
            </a:r>
          </a:p>
          <a:p>
            <a:r>
              <a:rPr lang="en-US" sz="5300" dirty="0"/>
              <a:t>Challenges with information flow/access within supply chains </a:t>
            </a:r>
          </a:p>
          <a:p>
            <a:r>
              <a:rPr lang="en-US" sz="5300" b="1" dirty="0"/>
              <a:t>Principles Plus Guidance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6E1132-2797-4AF2-A620-74AC45BD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EED5B-3077-4757-91E2-A64376C4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Issues Debated in Developing Principles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3F0F77-2491-4FE8-9711-8587F6B5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676940"/>
            <a:ext cx="12928438" cy="5460923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Reporting on intentionally added ingredients </a:t>
            </a:r>
            <a:endParaRPr lang="en-US" altLang="en-US" sz="4800" dirty="0"/>
          </a:p>
          <a:p>
            <a:r>
              <a:rPr lang="en-US" altLang="en-US" sz="4800" dirty="0">
                <a:ea typeface="MS Mincho" panose="02020609040205080304" pitchFamily="49" charset="-128"/>
                <a:cs typeface="Times New Roman" panose="02020603050405020304" pitchFamily="18" charset="0"/>
              </a:rPr>
              <a:t>Non-functional ingredients/incidental ingredients/contaminants</a:t>
            </a:r>
          </a:p>
          <a:p>
            <a:r>
              <a:rPr lang="en-US" sz="4800" dirty="0"/>
              <a:t>Criteria for specifying chemicals of concern for disclosure </a:t>
            </a:r>
          </a:p>
          <a:p>
            <a:r>
              <a:rPr lang="en-US" altLang="en-US" sz="4800" dirty="0"/>
              <a:t>Confidential business information (CBI)</a:t>
            </a:r>
          </a:p>
          <a:p>
            <a:r>
              <a:rPr lang="en-US" sz="4800" dirty="0"/>
              <a:t>Data gaps &amp; need for improved/complete hazard information </a:t>
            </a:r>
          </a:p>
          <a:p>
            <a:endParaRPr lang="en-US" altLang="en-US" sz="48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06AEA-6846-4D57-9DCE-A6D5B11D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480CD-62EA-40BE-A8E2-237ADAA5A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Reporting on Intentionally Added Ingredients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E67AF6-7AE5-4662-AF1F-BD753BA9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647575"/>
            <a:ext cx="13152612" cy="5773813"/>
          </a:xfrm>
        </p:spPr>
        <p:txBody>
          <a:bodyPr>
            <a:normAutofit/>
          </a:bodyPr>
          <a:lstStyle/>
          <a:p>
            <a:r>
              <a:rPr lang="en-US" sz="3400" dirty="0"/>
              <a:t>Thresholds for disclosure of intentionally added ingredients or none?</a:t>
            </a:r>
          </a:p>
          <a:p>
            <a:r>
              <a:rPr lang="en-US" sz="3400" dirty="0"/>
              <a:t>Hazard characteristics? </a:t>
            </a:r>
          </a:p>
          <a:p>
            <a:r>
              <a:rPr lang="en-US" sz="3400" dirty="0"/>
              <a:t>The children’s product requirements set the limits disclosure of  intentionally added ingredients as the practical quantification limit (PQL)</a:t>
            </a:r>
          </a:p>
          <a:p>
            <a:r>
              <a:rPr lang="en-US" sz="3400" dirty="0"/>
              <a:t>The HPD Open Standard allows companies to report to different threshold levels, including 100 ppm &amp; 1,000 ppm </a:t>
            </a:r>
          </a:p>
          <a:p>
            <a:r>
              <a:rPr lang="en-US" sz="3400" b="1" dirty="0"/>
              <a:t>“Disclose all intentionally added chemical ingredients. Disclosure comprises identity of the chemical ingredient, including name(s), CAS registry number, function, presence on specified lists of chemicals of concern, &amp; other chemical hazard characteristics of the ingredient.” </a:t>
            </a:r>
            <a:endParaRPr lang="en-US" sz="3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0B9624-45D7-421B-BFAD-6B78010D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D44D9-3D8A-43DA-A3CE-2A90C650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Intentionally Added Ingredient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6D7AC7-8F76-43AC-BF37-F0ED8DF9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028" y="1766107"/>
            <a:ext cx="12618720" cy="5599054"/>
          </a:xfrm>
        </p:spPr>
        <p:txBody>
          <a:bodyPr/>
          <a:lstStyle/>
          <a:p>
            <a:pPr marL="0" indent="0">
              <a:buNone/>
            </a:pPr>
            <a:r>
              <a:rPr lang="en-US" sz="3800" b="1" dirty="0"/>
              <a:t>“a chemical that a manufacturer has intentionally added to a designated product &amp; that has a functional or technical effect in the designated product, including, but not limited to, the components of intentionally added fragrance ingredients &amp; colorants &amp; intentional breakdown products of an added chemical that also have a functional or technical effect in the designated product” (Source: State of California, Senate Bill No. 258, Cleaning Product Right to Know Act, October 15, 2017)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898BEA-6638-4A47-96F6-E3FF3743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822A9-5D68-488B-AD78-92431F7A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MS Mincho" panose="02020609040205080304" pitchFamily="49" charset="-128"/>
                <a:cs typeface="Times New Roman" panose="02020603050405020304" pitchFamily="18" charset="0"/>
              </a:rPr>
              <a:t>Non-functional Ingredients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A24A01-EE6E-41EC-A428-E282F6F2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498436"/>
            <a:ext cx="12618720" cy="60527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Significant debate on the definition</a:t>
            </a:r>
          </a:p>
          <a:p>
            <a:r>
              <a:rPr lang="en-US" b="1" dirty="0"/>
              <a:t>“Nonfunctional constituent: a chemical that has no functional or technical effect on the designated product &amp; is present as an </a:t>
            </a:r>
            <a:r>
              <a:rPr lang="en-US" b="1" i="1" dirty="0"/>
              <a:t>incidental component</a:t>
            </a:r>
            <a:r>
              <a:rPr lang="en-US" b="1" dirty="0"/>
              <a:t> of an intentionally added ingredient, a breakdown product of an intentionally added ingredient, or a byproduct of the manufacturing process.”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“Incidental component: </a:t>
            </a:r>
          </a:p>
          <a:p>
            <a:r>
              <a:rPr lang="en-US" b="1" dirty="0"/>
              <a:t>(1) a chemical which was added during the manufacturing process at any point in a product, a raw material, or an ingredient’s supply chain, but which has no functional or technical effect in the finished product, including an unreacted chemical; or</a:t>
            </a:r>
          </a:p>
          <a:p>
            <a:r>
              <a:rPr lang="en-US" b="1" dirty="0"/>
              <a:t>(2) a chemical present in the environment as a contaminant which was introduced into a product, a raw material, or a product ingredient at any point in the supply chain for the product, raw material, or ingredient, as a result of the use of an environmental medium, such as a naturally occurring mineral, air, soil, or water, in the manufacturing process.”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2DB2F7-BF4D-4C3E-844C-F0865F74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82A9-491E-4CAD-BE88-C547924B7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D Master">
  <a:themeElements>
    <a:clrScheme name="Custom 4">
      <a:dk1>
        <a:srgbClr val="000000"/>
      </a:dk1>
      <a:lt1>
        <a:srgbClr val="FFFFFF"/>
      </a:lt1>
      <a:dk2>
        <a:srgbClr val="686869"/>
      </a:dk2>
      <a:lt2>
        <a:srgbClr val="D9D9D6"/>
      </a:lt2>
      <a:accent1>
        <a:srgbClr val="F26924"/>
      </a:accent1>
      <a:accent2>
        <a:srgbClr val="F9A01B"/>
      </a:accent2>
      <a:accent3>
        <a:srgbClr val="4D9D99"/>
      </a:accent3>
      <a:accent4>
        <a:srgbClr val="B1C923"/>
      </a:accent4>
      <a:accent5>
        <a:srgbClr val="14495C"/>
      </a:accent5>
      <a:accent6>
        <a:srgbClr val="BD6438"/>
      </a:accent6>
      <a:hlink>
        <a:srgbClr val="0000FF"/>
      </a:hlink>
      <a:folHlink>
        <a:srgbClr val="800080"/>
      </a:folHlink>
    </a:clrScheme>
    <a:fontScheme name="AW Master PPT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2020 AW Master PPT Template  -  Read-Only" id="{A203A9F6-9367-4FC6-9648-D9B37F8F20CE}" vid="{FAFC166D-412D-4667-B8B0-D206A9277E9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999</Words>
  <Application>Microsoft Office PowerPoint</Application>
  <PresentationFormat>Custom</PresentationFormat>
  <Paragraphs>98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AWD Master</vt:lpstr>
      <vt:lpstr>1_Office Theme</vt:lpstr>
      <vt:lpstr>BizNGO – IC2 Chemical Ingredient Disclosure  Principles  December 2020</vt:lpstr>
      <vt:lpstr>December 2019 Meeting </vt:lpstr>
      <vt:lpstr>IC2 – CPA Report https://www.theic2.org/article/download-pdf/file_name/IC2-CPA_ChemicalDisclosure_ReviewPaper_FINAL.pdf</vt:lpstr>
      <vt:lpstr>Spreadsheet Download from https://www.theic2.org/publications</vt:lpstr>
      <vt:lpstr>Developing Principles: Overall Questions </vt:lpstr>
      <vt:lpstr>Key Issues Debated in Developing Principles </vt:lpstr>
      <vt:lpstr>Reporting on Intentionally Added Ingredients </vt:lpstr>
      <vt:lpstr>Definition of Intentionally Added Ingredient</vt:lpstr>
      <vt:lpstr>Non-functional Ingredients</vt:lpstr>
      <vt:lpstr>Specifying Chemicals of Concern</vt:lpstr>
      <vt:lpstr>Chemical Hazard Characteristics</vt:lpstr>
      <vt:lpstr>Confidential Business Information (CBI)</vt:lpstr>
      <vt:lpstr>CBI Debate</vt:lpstr>
      <vt:lpstr>Need for Improved Hazard Information </vt:lpstr>
      <vt:lpstr>Contacts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BizNGO 2020</dc:title>
  <dc:creator>Kayla Williams</dc:creator>
  <cp:lastModifiedBy>Kayla Williams</cp:lastModifiedBy>
  <cp:revision>85</cp:revision>
  <dcterms:created xsi:type="dcterms:W3CDTF">2020-12-02T20:53:31Z</dcterms:created>
  <dcterms:modified xsi:type="dcterms:W3CDTF">2021-03-15T15:40:35Z</dcterms:modified>
</cp:coreProperties>
</file>