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14630400" cy="8229600"/>
  <p:notesSz cx="7102475" cy="9388475"/>
  <p:defaultTextStyle>
    <a:defPPr>
      <a:defRPr lang="en-US"/>
    </a:defPPr>
    <a:lvl1pPr marL="0" algn="l" defTabSz="1306168" rtl="0" eaLnBrk="1" latinLnBrk="0" hangingPunct="1">
      <a:defRPr sz="2600" kern="1200">
        <a:solidFill>
          <a:schemeClr val="tx1"/>
        </a:solidFill>
        <a:latin typeface="+mn-lt"/>
        <a:ea typeface="+mn-ea"/>
        <a:cs typeface="+mn-cs"/>
      </a:defRPr>
    </a:lvl1pPr>
    <a:lvl2pPr marL="653084" algn="l" defTabSz="1306168" rtl="0" eaLnBrk="1" latinLnBrk="0" hangingPunct="1">
      <a:defRPr sz="2600" kern="1200">
        <a:solidFill>
          <a:schemeClr val="tx1"/>
        </a:solidFill>
        <a:latin typeface="+mn-lt"/>
        <a:ea typeface="+mn-ea"/>
        <a:cs typeface="+mn-cs"/>
      </a:defRPr>
    </a:lvl2pPr>
    <a:lvl3pPr marL="1306168" algn="l" defTabSz="1306168" rtl="0" eaLnBrk="1" latinLnBrk="0" hangingPunct="1">
      <a:defRPr sz="2600" kern="1200">
        <a:solidFill>
          <a:schemeClr val="tx1"/>
        </a:solidFill>
        <a:latin typeface="+mn-lt"/>
        <a:ea typeface="+mn-ea"/>
        <a:cs typeface="+mn-cs"/>
      </a:defRPr>
    </a:lvl3pPr>
    <a:lvl4pPr marL="1959253" algn="l" defTabSz="1306168" rtl="0" eaLnBrk="1" latinLnBrk="0" hangingPunct="1">
      <a:defRPr sz="2600" kern="1200">
        <a:solidFill>
          <a:schemeClr val="tx1"/>
        </a:solidFill>
        <a:latin typeface="+mn-lt"/>
        <a:ea typeface="+mn-ea"/>
        <a:cs typeface="+mn-cs"/>
      </a:defRPr>
    </a:lvl4pPr>
    <a:lvl5pPr marL="2612336" algn="l" defTabSz="1306168" rtl="0" eaLnBrk="1" latinLnBrk="0" hangingPunct="1">
      <a:defRPr sz="2600" kern="1200">
        <a:solidFill>
          <a:schemeClr val="tx1"/>
        </a:solidFill>
        <a:latin typeface="+mn-lt"/>
        <a:ea typeface="+mn-ea"/>
        <a:cs typeface="+mn-cs"/>
      </a:defRPr>
    </a:lvl5pPr>
    <a:lvl6pPr marL="3265421" algn="l" defTabSz="1306168" rtl="0" eaLnBrk="1" latinLnBrk="0" hangingPunct="1">
      <a:defRPr sz="2600" kern="1200">
        <a:solidFill>
          <a:schemeClr val="tx1"/>
        </a:solidFill>
        <a:latin typeface="+mn-lt"/>
        <a:ea typeface="+mn-ea"/>
        <a:cs typeface="+mn-cs"/>
      </a:defRPr>
    </a:lvl6pPr>
    <a:lvl7pPr marL="3918504" algn="l" defTabSz="1306168" rtl="0" eaLnBrk="1" latinLnBrk="0" hangingPunct="1">
      <a:defRPr sz="2600" kern="1200">
        <a:solidFill>
          <a:schemeClr val="tx1"/>
        </a:solidFill>
        <a:latin typeface="+mn-lt"/>
        <a:ea typeface="+mn-ea"/>
        <a:cs typeface="+mn-cs"/>
      </a:defRPr>
    </a:lvl7pPr>
    <a:lvl8pPr marL="4571588" algn="l" defTabSz="1306168" rtl="0" eaLnBrk="1" latinLnBrk="0" hangingPunct="1">
      <a:defRPr sz="2600" kern="1200">
        <a:solidFill>
          <a:schemeClr val="tx1"/>
        </a:solidFill>
        <a:latin typeface="+mn-lt"/>
        <a:ea typeface="+mn-ea"/>
        <a:cs typeface="+mn-cs"/>
      </a:defRPr>
    </a:lvl8pPr>
    <a:lvl9pPr marL="5224673" algn="l" defTabSz="1306168" rtl="0" eaLnBrk="1" latinLnBrk="0" hangingPunct="1">
      <a:defRPr sz="26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9290" autoAdjust="0"/>
  </p:normalViewPr>
  <p:slideViewPr>
    <p:cSldViewPr>
      <p:cViewPr varScale="1">
        <p:scale>
          <a:sx n="61" d="100"/>
          <a:sy n="61" d="100"/>
        </p:scale>
        <p:origin x="-558" y="-84"/>
      </p:cViewPr>
      <p:guideLst>
        <p:guide orient="horz" pos="2592"/>
        <p:guide pos="46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E115E6-B8C7-4D84-BB84-6472EA0A4E43}" type="datetimeFigureOut">
              <a:rPr lang="en-US" smtClean="0"/>
              <a:t>3/15/2021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68F23C5-DBCF-43E1-97CF-CA0E095D99CE}" type="slidenum">
              <a:rPr lang="en-US" smtClean="0"/>
              <a:t>‹#›</a:t>
            </a:fld>
            <a:endParaRPr lang="en-US"/>
          </a:p>
        </p:txBody>
      </p:sp>
    </p:spTree>
    <p:extLst>
      <p:ext uri="{BB962C8B-B14F-4D97-AF65-F5344CB8AC3E}">
        <p14:creationId xmlns:p14="http://schemas.microsoft.com/office/powerpoint/2010/main" val="3603062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64E590A-E5CD-4FE2-A399-F4674F1E65DD}" type="datetimeFigureOut">
              <a:rPr lang="en-US" smtClean="0"/>
              <a:t>3/15/2021</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D962ADE-06C1-4A42-A5BC-43EB07DA471E}" type="slidenum">
              <a:rPr lang="en-US" smtClean="0"/>
              <a:t>‹#›</a:t>
            </a:fld>
            <a:endParaRPr lang="en-US"/>
          </a:p>
        </p:txBody>
      </p:sp>
    </p:spTree>
    <p:extLst>
      <p:ext uri="{BB962C8B-B14F-4D97-AF65-F5344CB8AC3E}">
        <p14:creationId xmlns:p14="http://schemas.microsoft.com/office/powerpoint/2010/main" val="2334193341"/>
      </p:ext>
    </p:extLst>
  </p:cSld>
  <p:clrMap bg1="lt1" tx1="dk1" bg2="lt2" tx2="dk2" accent1="accent1" accent2="accent2" accent3="accent3" accent4="accent4" accent5="accent5" accent6="accent6" hlink="hlink" folHlink="folHlink"/>
  <p:notesStyle>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200" kern="1200">
        <a:solidFill>
          <a:schemeClr val="tx1"/>
        </a:solidFill>
        <a:latin typeface="+mn-lt"/>
        <a:ea typeface="+mn-ea"/>
        <a:cs typeface="+mn-cs"/>
      </a:defRPr>
    </a:lvl2pPr>
    <a:lvl3pPr marL="914364" algn="l" defTabSz="914364" rtl="0" eaLnBrk="1" latinLnBrk="0" hangingPunct="1">
      <a:defRPr sz="1200" kern="1200">
        <a:solidFill>
          <a:schemeClr val="tx1"/>
        </a:solidFill>
        <a:latin typeface="+mn-lt"/>
        <a:ea typeface="+mn-ea"/>
        <a:cs typeface="+mn-cs"/>
      </a:defRPr>
    </a:lvl3pPr>
    <a:lvl4pPr marL="1371545" algn="l" defTabSz="914364" rtl="0" eaLnBrk="1" latinLnBrk="0" hangingPunct="1">
      <a:defRPr sz="1200" kern="1200">
        <a:solidFill>
          <a:schemeClr val="tx1"/>
        </a:solidFill>
        <a:latin typeface="+mn-lt"/>
        <a:ea typeface="+mn-ea"/>
        <a:cs typeface="+mn-cs"/>
      </a:defRPr>
    </a:lvl4pPr>
    <a:lvl5pPr marL="1828727" algn="l" defTabSz="914364" rtl="0" eaLnBrk="1" latinLnBrk="0" hangingPunct="1">
      <a:defRPr sz="1200" kern="1200">
        <a:solidFill>
          <a:schemeClr val="tx1"/>
        </a:solidFill>
        <a:latin typeface="+mn-lt"/>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tsdr.cdc.gov/toxprofiles/tp.asp?id=1117&amp;tid=23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ubs.rsc.org/en/content/articlehtml/2019/em/c9em00163h?page=search"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296863"/>
            <a:ext cx="8316913" cy="4678362"/>
          </a:xfrm>
        </p:spPr>
      </p:sp>
      <p:sp>
        <p:nvSpPr>
          <p:cNvPr id="3" name="Notes Placeholder 2"/>
          <p:cNvSpPr>
            <a:spLocks noGrp="1"/>
          </p:cNvSpPr>
          <p:nvPr>
            <p:ph type="body" idx="1"/>
          </p:nvPr>
        </p:nvSpPr>
        <p:spPr>
          <a:xfrm>
            <a:off x="258508" y="5182270"/>
            <a:ext cx="7238153" cy="4846215"/>
          </a:xfrm>
        </p:spPr>
        <p:txBody>
          <a:bodyPr/>
          <a:lstStyle/>
          <a:p>
            <a:pPr marL="810039" lvl="1" indent="-311554">
              <a:lnSpc>
                <a:spcPct val="150000"/>
              </a:lnSpc>
              <a:buClr>
                <a:schemeClr val="dk1"/>
              </a:buClr>
              <a:buSzPct val="101333"/>
              <a:buFont typeface="Times New Roman"/>
              <a:buChar char="–"/>
            </a:pPr>
            <a:r>
              <a:rPr lang="de-CH" b="1" i="1" dirty="0">
                <a:solidFill>
                  <a:schemeClr val="dk1"/>
                </a:solidFill>
                <a:latin typeface="Times New Roman"/>
                <a:ea typeface="Times New Roman"/>
                <a:cs typeface="Times New Roman"/>
                <a:sym typeface="Times New Roman"/>
              </a:rPr>
              <a:t>PFOA </a:t>
            </a:r>
            <a:r>
              <a:rPr lang="de-CH" b="1" dirty="0">
                <a:solidFill>
                  <a:schemeClr val="dk1"/>
                </a:solidFill>
                <a:latin typeface="Times New Roman"/>
                <a:ea typeface="Times New Roman"/>
                <a:cs typeface="Times New Roman"/>
                <a:sym typeface="Times New Roman"/>
              </a:rPr>
              <a:t>(C8) used in Teflon</a:t>
            </a:r>
          </a:p>
          <a:p>
            <a:pPr marL="810039" lvl="1" indent="-311554">
              <a:lnSpc>
                <a:spcPct val="150000"/>
              </a:lnSpc>
              <a:buClr>
                <a:schemeClr val="dk1"/>
              </a:buClr>
              <a:buSzPct val="101333"/>
              <a:buFont typeface="Times New Roman"/>
              <a:buChar char="–"/>
            </a:pPr>
            <a:r>
              <a:rPr lang="de-CH" b="1" i="1" dirty="0">
                <a:solidFill>
                  <a:schemeClr val="dk1"/>
                </a:solidFill>
                <a:latin typeface="Times New Roman"/>
                <a:ea typeface="Times New Roman"/>
                <a:cs typeface="Times New Roman"/>
                <a:sym typeface="Times New Roman"/>
              </a:rPr>
              <a:t>PFOS</a:t>
            </a:r>
            <a:r>
              <a:rPr lang="de-CH" b="1" dirty="0">
                <a:solidFill>
                  <a:schemeClr val="dk1"/>
                </a:solidFill>
                <a:latin typeface="Times New Roman"/>
                <a:ea typeface="Times New Roman"/>
                <a:cs typeface="Times New Roman"/>
                <a:sym typeface="Times New Roman"/>
              </a:rPr>
              <a:t> (C8) in </a:t>
            </a:r>
            <a:r>
              <a:rPr lang="de-CH" b="1" dirty="0">
                <a:latin typeface="Times New Roman"/>
                <a:ea typeface="Times New Roman"/>
                <a:cs typeface="Times New Roman"/>
                <a:sym typeface="Times New Roman"/>
              </a:rPr>
              <a:t>Scotchgard</a:t>
            </a:r>
            <a:r>
              <a:rPr lang="de-CH" b="1" dirty="0">
                <a:solidFill>
                  <a:schemeClr val="dk1"/>
                </a:solidFill>
                <a:latin typeface="Times New Roman"/>
                <a:ea typeface="Times New Roman"/>
                <a:cs typeface="Times New Roman"/>
                <a:sym typeface="Times New Roman"/>
              </a:rPr>
              <a:t> and Gore-Tex</a:t>
            </a:r>
          </a:p>
          <a:p>
            <a:pPr marL="373864" indent="-369710">
              <a:spcBef>
                <a:spcPts val="384"/>
              </a:spcBef>
              <a:buClr>
                <a:schemeClr val="dk1"/>
              </a:buClr>
              <a:buSzPct val="100000"/>
              <a:buFont typeface="Times New Roman"/>
              <a:buChar char="•"/>
            </a:pPr>
            <a:r>
              <a:rPr lang="de-CH" b="1" dirty="0">
                <a:solidFill>
                  <a:schemeClr val="dk1"/>
                </a:solidFill>
                <a:latin typeface="Times New Roman"/>
                <a:ea typeface="Times New Roman"/>
                <a:cs typeface="Times New Roman"/>
                <a:sym typeface="Times New Roman"/>
              </a:rPr>
              <a:t>Aqueous </a:t>
            </a:r>
            <a:r>
              <a:rPr lang="de-CH" b="1" dirty="0">
                <a:latin typeface="Times New Roman"/>
                <a:ea typeface="Times New Roman"/>
                <a:cs typeface="Times New Roman"/>
                <a:sym typeface="Times New Roman"/>
              </a:rPr>
              <a:t>fire fighting</a:t>
            </a:r>
            <a:r>
              <a:rPr lang="de-CH" b="1" dirty="0">
                <a:solidFill>
                  <a:schemeClr val="dk1"/>
                </a:solidFill>
                <a:latin typeface="Times New Roman"/>
                <a:ea typeface="Times New Roman"/>
                <a:cs typeface="Times New Roman"/>
                <a:sym typeface="Times New Roman"/>
              </a:rPr>
              <a:t> foam (AFFF) containing PFASs now showing up widely</a:t>
            </a:r>
          </a:p>
          <a:p>
            <a:pPr marL="810039" lvl="1" indent="-311554">
              <a:lnSpc>
                <a:spcPct val="150000"/>
              </a:lnSpc>
              <a:buClr>
                <a:schemeClr val="dk1"/>
              </a:buClr>
              <a:buSzPct val="101333"/>
              <a:buFont typeface="Times New Roman"/>
              <a:buChar char="–"/>
            </a:pPr>
            <a:r>
              <a:rPr lang="de-CH" b="1" dirty="0">
                <a:solidFill>
                  <a:schemeClr val="dk1"/>
                </a:solidFill>
                <a:latin typeface="Times New Roman"/>
                <a:ea typeface="Times New Roman"/>
                <a:cs typeface="Times New Roman"/>
                <a:sym typeface="Times New Roman"/>
              </a:rPr>
              <a:t>military installations</a:t>
            </a:r>
          </a:p>
          <a:p>
            <a:pPr marL="810039" lvl="1" indent="-311554">
              <a:lnSpc>
                <a:spcPct val="150000"/>
              </a:lnSpc>
              <a:buClr>
                <a:schemeClr val="dk1"/>
              </a:buClr>
              <a:buSzPct val="101333"/>
              <a:buFont typeface="Times New Roman"/>
              <a:buChar char="–"/>
            </a:pPr>
            <a:r>
              <a:rPr lang="de-CH" b="1" dirty="0">
                <a:solidFill>
                  <a:schemeClr val="dk1"/>
                </a:solidFill>
                <a:latin typeface="Times New Roman"/>
                <a:ea typeface="Times New Roman"/>
                <a:cs typeface="Times New Roman"/>
                <a:sym typeface="Times New Roman"/>
              </a:rPr>
              <a:t>Airports</a:t>
            </a:r>
          </a:p>
          <a:p>
            <a:pPr marL="810039" lvl="1" indent="-311554">
              <a:lnSpc>
                <a:spcPct val="150000"/>
              </a:lnSpc>
              <a:buClr>
                <a:schemeClr val="dk1"/>
              </a:buClr>
              <a:buSzPct val="101333"/>
              <a:buFont typeface="Times New Roman"/>
              <a:buChar char="–"/>
            </a:pPr>
            <a:r>
              <a:rPr lang="de-CH" b="1" dirty="0">
                <a:solidFill>
                  <a:schemeClr val="dk1"/>
                </a:solidFill>
                <a:latin typeface="Times New Roman"/>
                <a:ea typeface="Times New Roman"/>
                <a:cs typeface="Times New Roman"/>
                <a:sym typeface="Times New Roman"/>
              </a:rPr>
              <a:t>Firefighter training sites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AF030BE7-1E85-4B54-A5DF-68937C0A2107}" type="slidenum">
              <a:rPr lang="en-US" altLang="en-US" smtClean="0">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353779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57188"/>
            <a:ext cx="9213851" cy="5183187"/>
          </a:xfrm>
        </p:spPr>
      </p:sp>
      <p:sp>
        <p:nvSpPr>
          <p:cNvPr id="3" name="Notes Placeholder 2"/>
          <p:cNvSpPr>
            <a:spLocks noGrp="1"/>
          </p:cNvSpPr>
          <p:nvPr>
            <p:ph type="body" idx="1"/>
          </p:nvPr>
        </p:nvSpPr>
        <p:spPr>
          <a:xfrm>
            <a:off x="336728" y="5694389"/>
            <a:ext cx="7081716" cy="4334099"/>
          </a:xfrm>
        </p:spPr>
        <p:txBody>
          <a:bodyPr/>
          <a:lstStyle/>
          <a:p>
            <a:pPr defTabSz="1011288">
              <a:defRPr/>
            </a:pPr>
            <a:r>
              <a:rPr lang="en-US" sz="1500" dirty="0"/>
              <a:t>With exposures occurring throughout the western human lifestyle, the exposome is also a “System” and must be addressed as such.  Breaking one or even a dozen single pathways may reduce but not eliminate exposures.  </a:t>
            </a:r>
          </a:p>
          <a:p>
            <a:pPr defTabSz="1011288">
              <a:defRPr/>
            </a:pPr>
            <a:endParaRPr lang="en-US" sz="1500" dirty="0"/>
          </a:p>
          <a:p>
            <a:pPr defTabSz="1011288">
              <a:defRPr/>
            </a:pPr>
            <a:r>
              <a:rPr lang="en-US" sz="1500" dirty="0"/>
              <a:t>Acknowledge Elsie Sunderland (Harvard) for this figure (in the audience) </a:t>
            </a:r>
          </a:p>
          <a:p>
            <a:pPr defTabSz="1011288">
              <a:defRPr/>
            </a:pPr>
            <a:endParaRPr lang="en-US" sz="1500" dirty="0"/>
          </a:p>
          <a:p>
            <a:pPr defTabSz="1011288">
              <a:defRPr/>
            </a:pPr>
            <a:r>
              <a:rPr lang="en-US" sz="1500" dirty="0"/>
              <a:t>You can use this as a lead in to encourage addressing PFAS as a class such as is underway with CPSC (</a:t>
            </a:r>
            <a:r>
              <a:rPr lang="en-US" dirty="0"/>
              <a:t>Consumer Product Safety Commission</a:t>
            </a:r>
            <a:r>
              <a:rPr lang="en-US" sz="1500" dirty="0"/>
              <a:t>).</a:t>
            </a:r>
          </a:p>
          <a:p>
            <a:pPr defTabSz="1011288">
              <a:defRPr/>
            </a:pPr>
            <a:endParaRPr lang="en-US" sz="1500" dirty="0"/>
          </a:p>
          <a:p>
            <a:pPr defTabSz="1011288">
              <a:defRPr/>
            </a:pPr>
            <a:r>
              <a:rPr lang="en-US" sz="1500" dirty="0"/>
              <a:t>*********</a:t>
            </a:r>
          </a:p>
          <a:p>
            <a:pPr defTabSz="1011288">
              <a:defRPr/>
            </a:pPr>
            <a:r>
              <a:rPr lang="en-US" sz="1500" dirty="0"/>
              <a:t>PFAS routes of exposure: </a:t>
            </a:r>
          </a:p>
          <a:p>
            <a:pPr defTabSz="1011288">
              <a:defRPr/>
            </a:pPr>
            <a:endParaRPr lang="en-US" sz="1500" dirty="0"/>
          </a:p>
          <a:p>
            <a:pPr marL="189616" indent="-189616" defTabSz="1011288">
              <a:defRPr/>
            </a:pPr>
            <a:r>
              <a:rPr lang="en-US" sz="1500" dirty="0"/>
              <a:t>The previous slides highlighted drinking water as a major source of PFAS exposure. And while many of us are familiar with this route of exposure, newer research suggests that air emissions may be one way PFAS reaches our drinking water. PFAS emitted into the air falls back to earth in rainwater, which may be how these chemicals are carried to groundwater miles from the source. In a study conducted by the North Carolina Department of Environmental Quality’s Division of Air Quality, relatively high levels of PFAS were found in rainwater samples up to 20 miles away a chemical plant know to be source of contamination (Chemours - </a:t>
            </a:r>
            <a:r>
              <a:rPr lang="en-US" sz="1500" dirty="0" err="1"/>
              <a:t>GenX</a:t>
            </a:r>
            <a:r>
              <a:rPr lang="en-US" sz="1500" dirty="0"/>
              <a:t>)</a:t>
            </a:r>
          </a:p>
          <a:p>
            <a:pPr defTabSz="1011288">
              <a:defRPr/>
            </a:pPr>
            <a:endParaRPr lang="en-US" sz="1500" dirty="0"/>
          </a:p>
          <a:p>
            <a:pPr marL="189616" indent="-189616" defTabSz="1011288">
              <a:defRPr/>
            </a:pPr>
            <a:r>
              <a:rPr lang="en-US" sz="1500" dirty="0"/>
              <a:t>But PFAS is in more than our drinking water.  We’re also exposed through consumer products such as food contact materials, stain and water-repellent fabrics, nonstick pans, and more. </a:t>
            </a:r>
          </a:p>
          <a:p>
            <a:pPr defTabSz="1011288">
              <a:defRPr/>
            </a:pPr>
            <a:endParaRPr lang="en-US" sz="1500" dirty="0"/>
          </a:p>
          <a:p>
            <a:r>
              <a:rPr lang="en-US" sz="1500" dirty="0"/>
              <a:t>Image from: Sunderland EM, Hu XC, </a:t>
            </a:r>
            <a:r>
              <a:rPr lang="en-US" sz="1500" dirty="0" err="1"/>
              <a:t>Dassuncao</a:t>
            </a:r>
            <a:r>
              <a:rPr lang="en-US" sz="1500" dirty="0"/>
              <a:t> C, </a:t>
            </a:r>
            <a:r>
              <a:rPr lang="en-US" sz="1500" dirty="0" err="1"/>
              <a:t>Tokranov</a:t>
            </a:r>
            <a:r>
              <a:rPr lang="en-US" sz="1500" dirty="0"/>
              <a:t> AK, Wagner CC, Allen JG. 2019. A review of the pathways of human exposure to poly- and perfluoroalkyl substances (PFAS) and present understanding of health effects. J Expos Sci &amp; Environ Epidemiol 29:131-147.</a:t>
            </a:r>
          </a:p>
          <a:p>
            <a:r>
              <a:rPr lang="en-US" sz="1500" dirty="0"/>
              <a:t>Affiliation: </a:t>
            </a:r>
            <a:r>
              <a:rPr lang="en-US" dirty="0"/>
              <a:t>Department of Environmental Health, Harvard T.H. Chan School of Public Health, Boston, MA, USA.</a:t>
            </a:r>
          </a:p>
          <a:p>
            <a:endParaRPr lang="en-US" sz="1500" dirty="0"/>
          </a:p>
          <a:p>
            <a:r>
              <a:rPr lang="en-US" sz="1500" dirty="0"/>
              <a:t>ABSTRACT: Here, we review present understanding of sources and trends in human exposure to poly- and perfluoroalkyl substances (PFASs) and epidemiologic evidence for impacts on cancer, immune function, metabolic outcomes, and neurodevelopment. More than 4000 PFASs have been manufactured by humans and hundreds have been detected in environmental samples. Direct exposures due to use in products can be quickly phased out by shifts in chemical production but exposures driven by PFAS accumulation in the ocean and marine food chains and contamination of groundwater persist over long timescales. Serum concentrations of legacy PFASs in humans are declining globally but total exposures to newer PFASs and precursor compounds have not been well characterized. Human exposures to legacy PFASs from seafood and drinking water are stable or increasing in many regions, suggesting observed declines reflect phase-outs in legacy PFAS use in consumer products. Many regions globally are continuing to discover PFAS contaminated sites from aqueous film forming foam (AFFF) use, particularly next to airports and military bases. Exposures from food packaging and indoor environments are uncertain due to a rapidly changing chemical landscape where legacy PFASs have been replaced by diverse precursors and custom molecules that are difficult to detect. Multiple studies find significant associations between PFAS exposure and adverse immune outcomes in children. Dyslipidemia is the strongest metabolic outcome associated with PFAS exposure. Evidence for cancer is limited to manufacturing locations with extremely high exposures and insufficient data are available to characterize impacts of PFAS exposures on neurodevelopment. Preliminary evidence suggests significant health effects associated with exposures to emerging PFASs. Lessons learned from legacy PFASs indicate that limited data should not be used as a justification to delay risk mitigation actions for replacement PFASs.</a:t>
            </a:r>
          </a:p>
        </p:txBody>
      </p:sp>
      <p:sp>
        <p:nvSpPr>
          <p:cNvPr id="4" name="Date Placeholder 3"/>
          <p:cNvSpPr>
            <a:spLocks noGrp="1"/>
          </p:cNvSpPr>
          <p:nvPr>
            <p:ph type="dt" idx="1"/>
          </p:nvPr>
        </p:nvSpPr>
        <p:spPr/>
        <p:txBody>
          <a:bodyPr/>
          <a:lstStyle/>
          <a:p>
            <a:pPr defTabSz="1027063">
              <a:defRPr/>
            </a:pPr>
            <a:fld id="{79885189-48DB-49AF-B9DA-97172E13A6BA}" type="datetime1">
              <a:rPr lang="en-US">
                <a:solidFill>
                  <a:srgbClr val="000000"/>
                </a:solidFill>
              </a:rPr>
              <a:pPr defTabSz="1027063">
                <a:defRPr/>
              </a:pPr>
              <a:t>3/15/2021</a:t>
            </a:fld>
            <a:endParaRPr lang="en-US">
              <a:solidFill>
                <a:srgbClr val="000000"/>
              </a:solidFill>
            </a:endParaRPr>
          </a:p>
        </p:txBody>
      </p:sp>
      <p:sp>
        <p:nvSpPr>
          <p:cNvPr id="5" name="Slide Number Placeholder 4"/>
          <p:cNvSpPr>
            <a:spLocks noGrp="1"/>
          </p:cNvSpPr>
          <p:nvPr>
            <p:ph type="sldNum" sz="quarter" idx="5"/>
          </p:nvPr>
        </p:nvSpPr>
        <p:spPr/>
        <p:txBody>
          <a:bodyPr/>
          <a:lstStyle/>
          <a:p>
            <a:pPr defTabSz="1027063">
              <a:defRPr/>
            </a:pPr>
            <a:fld id="{4CAB204D-A792-4B24-8506-FDBB552452D8}" type="slidenum">
              <a:rPr lang="en-US" altLang="en-US">
                <a:solidFill>
                  <a:srgbClr val="000000"/>
                </a:solidFill>
              </a:rPr>
              <a:pPr defTabSz="1027063">
                <a:defRPr/>
              </a:pPr>
              <a:t>11</a:t>
            </a:fld>
            <a:endParaRPr lang="en-US" altLang="en-US">
              <a:solidFill>
                <a:srgbClr val="000000"/>
              </a:solidFill>
            </a:endParaRPr>
          </a:p>
        </p:txBody>
      </p:sp>
    </p:spTree>
    <p:extLst>
      <p:ext uri="{BB962C8B-B14F-4D97-AF65-F5344CB8AC3E}">
        <p14:creationId xmlns:p14="http://schemas.microsoft.com/office/powerpoint/2010/main" val="376128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165100"/>
            <a:ext cx="7245350" cy="4075113"/>
          </a:xfrm>
        </p:spPr>
      </p:sp>
      <p:sp>
        <p:nvSpPr>
          <p:cNvPr id="3" name="Notes Placeholder 2"/>
          <p:cNvSpPr>
            <a:spLocks noGrp="1"/>
          </p:cNvSpPr>
          <p:nvPr>
            <p:ph type="body" idx="1"/>
          </p:nvPr>
        </p:nvSpPr>
        <p:spPr>
          <a:xfrm>
            <a:off x="258508" y="4430005"/>
            <a:ext cx="7238153" cy="5598480"/>
          </a:xfrm>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AF030BE7-1E85-4B54-A5DF-68937C0A2107}"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279114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117475"/>
            <a:ext cx="7534275" cy="4238625"/>
          </a:xfrm>
        </p:spPr>
      </p:sp>
      <p:sp>
        <p:nvSpPr>
          <p:cNvPr id="3" name="Notes Placeholder 2"/>
          <p:cNvSpPr>
            <a:spLocks noGrp="1"/>
          </p:cNvSpPr>
          <p:nvPr>
            <p:ph type="body" idx="1"/>
          </p:nvPr>
        </p:nvSpPr>
        <p:spPr>
          <a:xfrm>
            <a:off x="200693" y="4474825"/>
            <a:ext cx="7300166" cy="5553662"/>
          </a:xfrm>
        </p:spPr>
        <p:txBody>
          <a:bodyPr/>
          <a:lstStyle/>
          <a:p>
            <a:r>
              <a:rPr lang="en-US" dirty="0"/>
              <a:t>We’re learning that PFAS have important toxicological effects on many physiological systems.  We’ll discuss these effects in depth through this course of the week with plans for plenary sessions and small breakout groups.  Encourage the audience to address the multitude of effects from a Systems Perspective.  </a:t>
            </a:r>
          </a:p>
          <a:p>
            <a:endParaRPr lang="en-US" dirty="0"/>
          </a:p>
          <a:p>
            <a:r>
              <a:rPr lang="en-US" dirty="0"/>
              <a:t>A major problem we are having addressing PFAS is the tendency for the research community to focus on their favorite effect without considering its role in the pathophysiological system.</a:t>
            </a:r>
          </a:p>
          <a:p>
            <a:endParaRPr lang="en-US" dirty="0"/>
          </a:p>
          <a:p>
            <a:r>
              <a:rPr lang="en-US" dirty="0"/>
              <a:t>Agency for Toxic Substances and Disease Registry (ATSDR). 2018. Toxicological profile for Perfluoroalkyls. (Draft for Public Comment). Atlanta, GA: U.S. Department of Health and Human Services, Public Health Service. </a:t>
            </a:r>
            <a:r>
              <a:rPr lang="en-US" dirty="0">
                <a:hlinkClick r:id="rId3"/>
              </a:rPr>
              <a:t>https://www.atsdr.cdc.gov/toxprofiles/tp.asp?id=1117&amp;tid=237</a:t>
            </a:r>
            <a:endParaRPr lang="en-US" dirty="0"/>
          </a:p>
          <a:p>
            <a:r>
              <a:rPr lang="en-US" dirty="0"/>
              <a:t/>
            </a:r>
            <a:br>
              <a:rPr lang="en-US" dirty="0"/>
            </a:br>
            <a:r>
              <a:rPr lang="en-US" dirty="0"/>
              <a:t>*******</a:t>
            </a:r>
          </a:p>
          <a:p>
            <a:endParaRPr lang="en-US" dirty="0"/>
          </a:p>
          <a:p>
            <a:pPr marL="186704" indent="-186704"/>
            <a:r>
              <a:rPr lang="en-US" sz="1500" dirty="0"/>
              <a:t>Slide to provide high-level summary/overview of PFAS health effects for outcomes where we have sufficient evidence.</a:t>
            </a:r>
          </a:p>
          <a:p>
            <a:pPr marL="186704" indent="-186704"/>
            <a:endParaRPr lang="en-US" sz="1500" dirty="0"/>
          </a:p>
          <a:p>
            <a:pPr marL="186704" indent="-186704"/>
            <a:r>
              <a:rPr lang="en-US" sz="1500" dirty="0"/>
              <a:t>PFAS affect multiple tissues in both males and females and at all life stages:  </a:t>
            </a:r>
          </a:p>
          <a:p>
            <a:pPr lvl="1"/>
            <a:r>
              <a:rPr lang="en-US" sz="1500" b="1" dirty="0"/>
              <a:t>Thyroid, Liver, Pancreas</a:t>
            </a:r>
            <a:r>
              <a:rPr lang="en-US" sz="1500" dirty="0"/>
              <a:t>: Laboratory animals exposed to one or more of these PFAS have shown changes in liver, thyroid, and pancreatic function. </a:t>
            </a:r>
          </a:p>
          <a:p>
            <a:pPr lvl="2"/>
            <a:r>
              <a:rPr lang="en-US" sz="1500" b="1" dirty="0"/>
              <a:t>Thyroid</a:t>
            </a:r>
            <a:r>
              <a:rPr lang="en-US" sz="1500" dirty="0"/>
              <a:t>: Some PFAS alter thyroid hormone homeostasis that regulates metabolism and growth – (may manifest differently in humans vs rodents; TSH humans, T4 rodents)</a:t>
            </a:r>
          </a:p>
          <a:p>
            <a:pPr lvl="2"/>
            <a:r>
              <a:rPr lang="en-US" sz="1500" b="1" dirty="0"/>
              <a:t>Pancreas &amp; Liver</a:t>
            </a:r>
            <a:r>
              <a:rPr lang="en-US" sz="1500" dirty="0"/>
              <a:t>: Interferes with metabolism; for example, PFAS exposure may contribute to altered insulin resistance and glucose tolerance, overweight, steatosis, altered lipid homeostasis</a:t>
            </a:r>
          </a:p>
          <a:p>
            <a:pPr lvl="1"/>
            <a:r>
              <a:rPr lang="en-US" sz="1500" b="1" dirty="0"/>
              <a:t>Immune system: </a:t>
            </a:r>
            <a:r>
              <a:rPr lang="en-US" sz="1500" dirty="0"/>
              <a:t>reduced immune function (suppressed antibody response)</a:t>
            </a:r>
          </a:p>
          <a:p>
            <a:pPr lvl="1"/>
            <a:r>
              <a:rPr lang="en-US" sz="1500" b="1" dirty="0"/>
              <a:t>Kidneys: </a:t>
            </a:r>
            <a:r>
              <a:rPr lang="en-US" sz="1500" dirty="0"/>
              <a:t>altered glomerular filtration rates, chronic kidney disease, cancer </a:t>
            </a:r>
          </a:p>
          <a:p>
            <a:pPr lvl="1"/>
            <a:r>
              <a:rPr lang="en-US" sz="1500" b="1" dirty="0"/>
              <a:t>Reproductive Organs:</a:t>
            </a:r>
            <a:r>
              <a:rPr lang="en-US" sz="1500" dirty="0"/>
              <a:t> Associated with decreased fertility, gestational hypertension, decreased breastfeeding ability or duration, and testicular cancer</a:t>
            </a:r>
          </a:p>
          <a:p>
            <a:pPr lvl="1"/>
            <a:r>
              <a:rPr lang="en-US" sz="1500" b="1" dirty="0"/>
              <a:t>Neurodevelopment: </a:t>
            </a:r>
            <a:r>
              <a:rPr lang="en-US" sz="1500" dirty="0"/>
              <a:t>Affects learning and behavior of infants and older children </a:t>
            </a:r>
          </a:p>
          <a:p>
            <a:endParaRPr lang="en-US" sz="1500" dirty="0"/>
          </a:p>
          <a:p>
            <a:pPr marL="186704" indent="-186704"/>
            <a:r>
              <a:rPr lang="en-US" sz="1500" dirty="0"/>
              <a:t>Many of associations seen in humans are supported by animal testing, in vivo, in vitro models, and structural activity relationships.</a:t>
            </a:r>
          </a:p>
          <a:p>
            <a:pPr marL="186704" indent="-186704" defTabSz="995753">
              <a:defRPr/>
            </a:pPr>
            <a:endParaRPr lang="en-US" sz="1500" dirty="0"/>
          </a:p>
          <a:p>
            <a:pPr marL="186704" indent="-186704" defTabSz="995753">
              <a:defRPr/>
            </a:pPr>
            <a:r>
              <a:rPr lang="en-US" sz="1500" dirty="0"/>
              <a:t>Take-home message: These chemicals are biologically active and adversely affecting human health. And many of the health effects seen in humans are supported by animal, in vivo, and in vitro models. </a:t>
            </a:r>
          </a:p>
          <a:p>
            <a:pPr marL="186704" indent="-186704" defTabSz="995753">
              <a:defRPr/>
            </a:pPr>
            <a:endParaRPr lang="en-US" sz="1500" dirty="0"/>
          </a:p>
          <a:p>
            <a:endParaRPr lang="en-US" dirty="0"/>
          </a:p>
          <a:p>
            <a:endParaRPr lang="en-US" dirty="0"/>
          </a:p>
        </p:txBody>
      </p:sp>
      <p:sp>
        <p:nvSpPr>
          <p:cNvPr id="4" name="Date Placeholder 3"/>
          <p:cNvSpPr>
            <a:spLocks noGrp="1"/>
          </p:cNvSpPr>
          <p:nvPr>
            <p:ph type="dt" idx="1"/>
          </p:nvPr>
        </p:nvSpPr>
        <p:spPr/>
        <p:txBody>
          <a:bodyPr/>
          <a:lstStyle/>
          <a:p>
            <a:pPr defTabSz="995753">
              <a:defRPr/>
            </a:pPr>
            <a:fld id="{F3B0BA7E-42A3-4624-BF43-984938FB3665}" type="datetime1">
              <a:rPr lang="en-US">
                <a:solidFill>
                  <a:srgbClr val="000000"/>
                </a:solidFill>
              </a:rPr>
              <a:pPr defTabSz="995753">
                <a:defRPr/>
              </a:pPr>
              <a:t>3/15/2021</a:t>
            </a:fld>
            <a:endParaRPr lang="en-US">
              <a:solidFill>
                <a:srgbClr val="000000"/>
              </a:solidFill>
            </a:endParaRPr>
          </a:p>
        </p:txBody>
      </p:sp>
      <p:sp>
        <p:nvSpPr>
          <p:cNvPr id="5" name="Slide Number Placeholder 4"/>
          <p:cNvSpPr>
            <a:spLocks noGrp="1"/>
          </p:cNvSpPr>
          <p:nvPr>
            <p:ph type="sldNum" sz="quarter" idx="5"/>
          </p:nvPr>
        </p:nvSpPr>
        <p:spPr/>
        <p:txBody>
          <a:bodyPr/>
          <a:lstStyle/>
          <a:p>
            <a:pPr defTabSz="995753">
              <a:defRPr/>
            </a:pPr>
            <a:fld id="{80E6BED6-2411-4D39-8FE4-3C2D507E916D}" type="slidenum">
              <a:rPr lang="en-US" altLang="en-US">
                <a:solidFill>
                  <a:srgbClr val="000000"/>
                </a:solidFill>
              </a:rPr>
              <a:pPr defTabSz="995753">
                <a:defRPr/>
              </a:pPr>
              <a:t>13</a:t>
            </a:fld>
            <a:endParaRPr lang="en-US" altLang="en-US">
              <a:solidFill>
                <a:srgbClr val="000000"/>
              </a:solidFill>
            </a:endParaRPr>
          </a:p>
        </p:txBody>
      </p:sp>
    </p:spTree>
    <p:extLst>
      <p:ext uri="{BB962C8B-B14F-4D97-AF65-F5344CB8AC3E}">
        <p14:creationId xmlns:p14="http://schemas.microsoft.com/office/powerpoint/2010/main" val="119172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5664" lvl="1"/>
            <a:r>
              <a:rPr lang="en-US" dirty="0"/>
              <a:t> Here are some challenges to the audience…….</a:t>
            </a:r>
          </a:p>
          <a:p>
            <a:pPr marL="505664" lvl="1"/>
            <a:endParaRPr lang="en-US" dirty="0"/>
          </a:p>
          <a:p>
            <a:pPr marL="505664" lvl="1"/>
            <a:r>
              <a:rPr lang="en-US" dirty="0"/>
              <a:t>Solve </a:t>
            </a:r>
          </a:p>
          <a:p>
            <a:pPr marL="505664" lvl="1"/>
            <a:endParaRPr lang="en-US" dirty="0"/>
          </a:p>
          <a:p>
            <a:r>
              <a:rPr lang="en-US" dirty="0"/>
              <a:t>The Essentiality scheme, which is described in a paper published in </a:t>
            </a:r>
            <a:r>
              <a:rPr lang="en-US" i="1" dirty="0"/>
              <a:t>Environmental Science: Processes &amp; Impacts</a:t>
            </a:r>
            <a:r>
              <a:rPr lang="en-US" dirty="0"/>
              <a:t> in , assigns substances to one of three categories:</a:t>
            </a:r>
          </a:p>
          <a:p>
            <a:r>
              <a:rPr lang="en-US" dirty="0"/>
              <a:t>category 1 non-essential, the substance fulfils functions that might be considered ‘nice to have’;</a:t>
            </a:r>
          </a:p>
          <a:p>
            <a:r>
              <a:rPr lang="en-US" dirty="0"/>
              <a:t>category 2 substitutable, it fulfils important functions but viable alternatives exist; and</a:t>
            </a:r>
          </a:p>
          <a:p>
            <a:r>
              <a:rPr lang="en-US" dirty="0"/>
              <a:t>category 3 essential.</a:t>
            </a:r>
          </a:p>
          <a:p>
            <a:r>
              <a:rPr lang="en-US" dirty="0"/>
              <a:t>For example, their use in cosmetics could be category 1 and their use in membranes necessary for high-tech processes could be category 3.</a:t>
            </a:r>
          </a:p>
          <a:p>
            <a:endParaRPr lang="en-US" dirty="0"/>
          </a:p>
          <a:p>
            <a:r>
              <a:rPr lang="en-US" dirty="0"/>
              <a:t>Reference: Cousins et al.  The concept of essential use for determining when uses of PFASs can be phased out, Environmental Science: Processes &amp; Impacts: May 2019.</a:t>
            </a:r>
          </a:p>
          <a:p>
            <a:r>
              <a:rPr lang="en-US" dirty="0"/>
              <a:t>Affiliation: Department of Environmental Science and Analytical Chemistry (ACES), Stockholm University, SE-10691, Sweden</a:t>
            </a:r>
          </a:p>
          <a:p>
            <a:r>
              <a:rPr lang="en-US" dirty="0"/>
              <a:t> DOI:10.1039/C9EM00163H </a:t>
            </a:r>
          </a:p>
          <a:p>
            <a:r>
              <a:rPr lang="en-US" dirty="0">
                <a:hlinkClick r:id="rId3"/>
              </a:rPr>
              <a:t>https://pubs.rsc.org/en/content/articlehtml/2019/em/c9em00163h?page=search</a:t>
            </a:r>
            <a:endParaRPr lang="en-US" dirty="0"/>
          </a:p>
          <a:p>
            <a:endParaRPr lang="en-US" dirty="0"/>
          </a:p>
          <a:p>
            <a:r>
              <a:rPr lang="en-US" dirty="0"/>
              <a:t>Because of the extreme persistence of per- and polyfluoroalkyl substances (PFASs) and their associated risks, the Madrid Statement argues for stopping their use where they are deemed not essential or when safer alternatives exist. To determine when uses of PFASs have an essential function in modern society, and when they do not, is not an easy task. Here, we: (1) develop the concept of “essential use” based on an existing approach described in the Montreal Protocol, (2) apply the concept to various uses of PFASs to determine the feasibility of elimination or substitution of PFASs in each use category, and (3) outline the challenges for phasing out uses of PFASs in society. In brief, we developed three distinct categories to describe the different levels of essentiality of individual uses. A phase-out of many uses of PFASs can be implemented because they are not necessary for the betterment of society in terms of health and safety, or because functional alternatives are currently available that can be substituted into these products or applications. Some specific uses of PFASs would be considered essential because they provide for vital functions and are currently without established alternatives. However, this essentiality should not be considered as permanent; rather, constant efforts are needed to search for alternatives. We provide a description of several ongoing uses of PFASs and discuss whether these uses are essential or non-essential according to the three essentiality categories. It is not possible to describe each use case of PFASs in detail in this single article. For follow-up work, we suggest further refining the assessment of the use cases of PFASs covered here, where necessary, and expanding the application of this concept to all other uses of PFASs. The concept of essential use can also be applied in the management of other chemicals, or groups of chemicals, of concern.</a:t>
            </a:r>
          </a:p>
          <a:p>
            <a:pPr marL="505664" lvl="1"/>
            <a:endParaRPr lang="en-US" dirty="0"/>
          </a:p>
          <a:p>
            <a:pPr marL="505664" lvl="1"/>
            <a:endParaRPr lang="en-US" dirty="0"/>
          </a:p>
        </p:txBody>
      </p:sp>
      <p:sp>
        <p:nvSpPr>
          <p:cNvPr id="4" name="Date Placeholder 3"/>
          <p:cNvSpPr>
            <a:spLocks noGrp="1"/>
          </p:cNvSpPr>
          <p:nvPr>
            <p:ph type="dt" idx="1"/>
          </p:nvPr>
        </p:nvSpPr>
        <p:spPr/>
        <p:txBody>
          <a:bodyPr/>
          <a:lstStyle/>
          <a:p>
            <a:pPr>
              <a:defRPr/>
            </a:pPr>
            <a:fld id="{F3B0BA7E-42A3-4624-BF43-984938FB3665}" type="datetime1">
              <a:rPr lang="en-US" smtClean="0">
                <a:solidFill>
                  <a:prstClr val="black"/>
                </a:solidFill>
              </a:rPr>
              <a:pPr>
                <a:defRPr/>
              </a:pPr>
              <a:t>3/15/2021</a:t>
            </a:fld>
            <a:endParaRPr lang="en-US">
              <a:solidFill>
                <a:prstClr val="black"/>
              </a:solidFill>
            </a:endParaRPr>
          </a:p>
        </p:txBody>
      </p:sp>
      <p:sp>
        <p:nvSpPr>
          <p:cNvPr id="5" name="Slide Number Placeholder 4"/>
          <p:cNvSpPr>
            <a:spLocks noGrp="1"/>
          </p:cNvSpPr>
          <p:nvPr>
            <p:ph type="sldNum" sz="quarter" idx="5"/>
          </p:nvPr>
        </p:nvSpPr>
        <p:spPr/>
        <p:txBody>
          <a:bodyPr/>
          <a:lstStyle/>
          <a:p>
            <a:pPr>
              <a:defRPr/>
            </a:pPr>
            <a:fld id="{80E6BED6-2411-4D39-8FE4-3C2D507E916D}" type="slidenum">
              <a:rPr lang="en-US" altLang="en-US" smtClean="0">
                <a:solidFill>
                  <a:prstClr val="black"/>
                </a:solidFill>
              </a:rPr>
              <a:pPr>
                <a:defRPr/>
              </a:pPr>
              <a:t>14</a:t>
            </a:fld>
            <a:endParaRPr lang="en-US" altLang="en-US">
              <a:solidFill>
                <a:prstClr val="black"/>
              </a:solidFill>
            </a:endParaRPr>
          </a:p>
        </p:txBody>
      </p:sp>
    </p:spTree>
    <p:extLst>
      <p:ext uri="{BB962C8B-B14F-4D97-AF65-F5344CB8AC3E}">
        <p14:creationId xmlns:p14="http://schemas.microsoft.com/office/powerpoint/2010/main" val="129803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199B3-EF84-45F1-AFBF-64718F515DB7}"/>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xmlns="" id="{D1DD6729-41BF-418C-954D-59EC79FAE09F}"/>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xmlns="" id="{EB74E132-7F43-48CB-A961-170F932D1EEC}"/>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1986B3E-6EF9-4F86-9F56-29CD211D7FC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E6F09EE-8008-4E5E-A6E5-AA32B89D1990}"/>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49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B9C294-6490-4BA5-BAB6-C943AE4F4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B7A8C9-7142-4DC6-B876-3B1C12907D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3EA034-A383-48CD-8BD2-FE205F895DDD}"/>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5BFAB74-3839-472B-80F5-28AC43C829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F9C1051-A641-408F-81F9-798A5D535B25}"/>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75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669994-00B2-474E-8E9D-ACA87DCE61C9}"/>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FA40E2C-FCE4-4810-BCF6-5A3D333526A8}"/>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ED66D9-2B4A-4153-BF88-6C0CBF056084}"/>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8F146CC-1A1B-49E0-8E41-111EEE00CA3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67FAD05-F244-4D02-BB2D-4F0E90471764}"/>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89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E502D-07C2-4E87-8EAC-A32F2FB41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5813B2-7F23-4C47-9FF7-7B323299C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1E855F-9664-4633-8F1C-317542ACC0D2}"/>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4A12ADB-02BC-4725-8914-C8D92878C5A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83BEF6C-E194-4976-B09B-ED558EB903DC}"/>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84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D0B4A-9C21-46B3-9FE5-A1AC37F0EF6E}"/>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xmlns="" id="{0664B02D-64E6-42B8-AEE5-3260946E6BF0}"/>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64674D3-6C91-4B76-8B11-0A6BC8E87078}"/>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55FDB18-3D15-4F58-93C4-4242D2BFCD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A2AB021-FF33-4127-8170-18CD109A7835}"/>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5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B0234-2CFD-4591-A4B9-23A0B2BF5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A23612-43EC-413A-85A9-0676768FF250}"/>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10781D-6ECA-421B-B7C2-85A5601B66EC}"/>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42957D-7E48-4D2A-97F9-2C848C63FEA9}"/>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8924893-7A9D-4258-996C-0BB76914B8B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4A49ADD-E360-4D78-B54F-0643F4EA12D4}"/>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58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357D2-C146-4A5C-917B-006D4AA7E90B}"/>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43D6A8B-80AA-40DE-B38F-67B73C846302}"/>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46B1C9-BC15-4654-A32E-56B6178CD392}"/>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33EC5A2-9776-4157-87C3-D2DA5B6C0938}"/>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1EDB94D-756D-4A11-BF07-160232B481DF}"/>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B73ACE-CA22-4ED9-BBBE-D7943DC3EA78}"/>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05FB5BD-0B84-4905-AE65-F43235ED57A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1DE9A17F-E86C-4C5F-B9AB-311688228B92}"/>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C2A5A-FC8C-4D54-8B1D-E0A8779A5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6E62B6-E8FE-4363-97BE-726FE7DD2A17}"/>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E41AC82-754D-4525-9997-81506C91D21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A3832BC-C6A5-449F-BFD8-EDBEDB26FD4F}"/>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59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8B7981-CA09-402A-A5AD-970207A74AD2}"/>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9B024230-5E7C-40E1-B631-CC6808D4890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B4469B1-01C0-4529-8042-F0E109AF51D9}"/>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07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5D873-63BA-4115-86D1-C8E88F7B22B5}"/>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xmlns="" id="{695BD744-8DD3-4237-882D-E7F796608E22}"/>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48B61A-80E9-4778-8F41-39E585FB5BCC}"/>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57AB7A77-AFA8-4AF9-9117-157A4D9880FF}"/>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30F4BA4-EC0D-488F-8EE3-ED1C04D2554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C2E0940-503B-41FE-B378-5431DA5C799B}"/>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74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BA0CA-D6F6-4AF8-A32C-FBA9B5204DDD}"/>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xmlns="" id="{94B7DC30-D293-4F2D-B23C-1FEB04B07E3E}"/>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xmlns="" id="{3FDF51D1-1A5A-4219-8034-EE6AFAF7FA0C}"/>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CDE278F7-E87E-40A6-A0A0-43BEF773E1A4}"/>
              </a:ext>
            </a:extLst>
          </p:cNvPr>
          <p:cNvSpPr>
            <a:spLocks noGrp="1"/>
          </p:cNvSpPr>
          <p:nvPr>
            <p:ph type="dt" sz="half" idx="10"/>
          </p:nvPr>
        </p:nvSpPr>
        <p:spPr/>
        <p:txBody>
          <a:bodyPr/>
          <a:lstStyle/>
          <a:p>
            <a:fld id="{B0A8A763-C4AD-4406-BE54-2A744DAA2238}"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4DAFC2C-ECC3-4455-A927-3A606B68735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4B99246-C612-4814-B370-A281B1B35EA5}"/>
              </a:ext>
            </a:extLst>
          </p:cNvPr>
          <p:cNvSpPr>
            <a:spLocks noGrp="1"/>
          </p:cNvSpPr>
          <p:nvPr>
            <p:ph type="sldNum" sz="quarter" idx="12"/>
          </p:nvPr>
        </p:nvSpPr>
        <p:spPr/>
        <p:txBody>
          <a:bodyPr/>
          <a:lstStyle/>
          <a:p>
            <a:fld id="{F9F67CD0-28A4-43C6-AC8F-516FD0483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05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6C9F81-1C36-4A58-8B5E-B12D611F8D9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1B5D91-74DD-40BA-BE8D-5FB83935903C}"/>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6D8B70-CBF8-4D1C-BF6F-EAF366AA5FBC}"/>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B0A8A763-C4AD-4406-BE54-2A744DAA2238}" type="datetimeFigureOut">
              <a:rPr lang="en-US" smtClean="0">
                <a:solidFill>
                  <a:prstClr val="black">
                    <a:tint val="75000"/>
                  </a:prstClr>
                </a:solidFill>
              </a:rPr>
              <a:pPr defTabSz="1097280"/>
              <a:t>3/15/2021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C1AFE43-338F-4118-8825-6B1C1DACE803}"/>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C1CA194-070A-458B-ACED-87D4BE664DDF}"/>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F9F67CD0-28A4-43C6-AC8F-516FD048374A}"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6676615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DC6E7-3B49-4EEB-A713-42E660EA751C}"/>
              </a:ext>
            </a:extLst>
          </p:cNvPr>
          <p:cNvSpPr>
            <a:spLocks noGrp="1"/>
          </p:cNvSpPr>
          <p:nvPr>
            <p:ph type="ctrTitle"/>
          </p:nvPr>
        </p:nvSpPr>
        <p:spPr/>
        <p:txBody>
          <a:bodyPr/>
          <a:lstStyle/>
          <a:p>
            <a:r>
              <a:rPr lang="en-US" dirty="0"/>
              <a:t>Getting Ahead of Chemical Classes</a:t>
            </a:r>
          </a:p>
        </p:txBody>
      </p:sp>
      <p:sp>
        <p:nvSpPr>
          <p:cNvPr id="3" name="Subtitle 2">
            <a:extLst>
              <a:ext uri="{FF2B5EF4-FFF2-40B4-BE49-F238E27FC236}">
                <a16:creationId xmlns:a16="http://schemas.microsoft.com/office/drawing/2014/main" xmlns="" id="{C288DA76-AC5B-4518-9E12-C08422DB20C0}"/>
              </a:ext>
            </a:extLst>
          </p:cNvPr>
          <p:cNvSpPr>
            <a:spLocks noGrp="1"/>
          </p:cNvSpPr>
          <p:nvPr>
            <p:ph type="subTitle" idx="1"/>
          </p:nvPr>
        </p:nvSpPr>
        <p:spPr/>
        <p:txBody>
          <a:bodyPr>
            <a:normAutofit lnSpcReduction="10000"/>
          </a:bodyPr>
          <a:lstStyle/>
          <a:p>
            <a:r>
              <a:rPr lang="en-US" dirty="0"/>
              <a:t>Linda S. Birnbaum</a:t>
            </a:r>
          </a:p>
          <a:p>
            <a:r>
              <a:rPr lang="en-US" dirty="0"/>
              <a:t>Scientist Emeritus and Former Director</a:t>
            </a:r>
          </a:p>
          <a:p>
            <a:r>
              <a:rPr lang="en-US" dirty="0"/>
              <a:t>NIEHS and NTP</a:t>
            </a:r>
          </a:p>
          <a:p>
            <a:r>
              <a:rPr lang="en-US" dirty="0"/>
              <a:t>Scholar in Residence, Duke University</a:t>
            </a:r>
          </a:p>
        </p:txBody>
      </p:sp>
      <p:sp>
        <p:nvSpPr>
          <p:cNvPr id="4" name="TextBox 3">
            <a:extLst>
              <a:ext uri="{FF2B5EF4-FFF2-40B4-BE49-F238E27FC236}">
                <a16:creationId xmlns:a16="http://schemas.microsoft.com/office/drawing/2014/main" xmlns="" id="{0BEDD5C6-1863-4653-B811-7017B953B443}"/>
              </a:ext>
            </a:extLst>
          </p:cNvPr>
          <p:cNvSpPr txBox="1"/>
          <p:nvPr/>
        </p:nvSpPr>
        <p:spPr>
          <a:xfrm>
            <a:off x="4652010" y="6882765"/>
            <a:ext cx="6080760" cy="449354"/>
          </a:xfrm>
          <a:prstGeom prst="rect">
            <a:avLst/>
          </a:prstGeom>
          <a:noFill/>
        </p:spPr>
        <p:txBody>
          <a:bodyPr wrap="square" lIns="109723" tIns="54862" rIns="109723" bIns="54862" rtlCol="0">
            <a:spAutoFit/>
          </a:bodyPr>
          <a:lstStyle/>
          <a:p>
            <a:pPr defTabSz="1097236"/>
            <a:r>
              <a:rPr lang="en-US" sz="2200" dirty="0">
                <a:solidFill>
                  <a:prstClr val="black"/>
                </a:solidFill>
              </a:rPr>
              <a:t>	</a:t>
            </a:r>
            <a:r>
              <a:rPr lang="en-US" sz="2200" dirty="0" err="1">
                <a:solidFill>
                  <a:prstClr val="black"/>
                </a:solidFill>
              </a:rPr>
              <a:t>BizNGO</a:t>
            </a:r>
            <a:r>
              <a:rPr lang="en-US" sz="2200" dirty="0">
                <a:solidFill>
                  <a:prstClr val="black"/>
                </a:solidFill>
              </a:rPr>
              <a:t> – December 9, 2020</a:t>
            </a:r>
          </a:p>
        </p:txBody>
      </p:sp>
    </p:spTree>
    <p:extLst>
      <p:ext uri="{BB962C8B-B14F-4D97-AF65-F5344CB8AC3E}">
        <p14:creationId xmlns:p14="http://schemas.microsoft.com/office/powerpoint/2010/main" val="142106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E7BAE-2693-4EF0-B42C-B04310BA428E}"/>
              </a:ext>
            </a:extLst>
          </p:cNvPr>
          <p:cNvSpPr>
            <a:spLocks noGrp="1"/>
          </p:cNvSpPr>
          <p:nvPr>
            <p:ph type="title"/>
          </p:nvPr>
        </p:nvSpPr>
        <p:spPr>
          <a:xfrm>
            <a:off x="777240" y="798684"/>
            <a:ext cx="13693140" cy="831430"/>
          </a:xfrm>
        </p:spPr>
        <p:txBody>
          <a:bodyPr>
            <a:normAutofit fontScale="90000"/>
          </a:bodyPr>
          <a:lstStyle/>
          <a:p>
            <a:r>
              <a:rPr lang="en-US" b="1" dirty="0"/>
              <a:t>What are Per- and Polyfluoroalkyl Substances (</a:t>
            </a:r>
            <a:r>
              <a:rPr lang="en-US" b="1" dirty="0" err="1"/>
              <a:t>PFAS</a:t>
            </a:r>
            <a:r>
              <a:rPr lang="en-US" b="1" dirty="0"/>
              <a:t>)?</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FAF0ADA7-AF46-47D7-BC78-A6C41E727E1E}"/>
              </a:ext>
            </a:extLst>
          </p:cNvPr>
          <p:cNvSpPr>
            <a:spLocks noGrp="1"/>
          </p:cNvSpPr>
          <p:nvPr>
            <p:ph idx="1"/>
          </p:nvPr>
        </p:nvSpPr>
        <p:spPr>
          <a:xfrm>
            <a:off x="1062992" y="1897380"/>
            <a:ext cx="7019243" cy="6022120"/>
          </a:xfrm>
        </p:spPr>
        <p:txBody>
          <a:bodyPr>
            <a:normAutofit lnSpcReduction="10000"/>
          </a:bodyPr>
          <a:lstStyle/>
          <a:p>
            <a:r>
              <a:rPr lang="en-US" b="1" dirty="0"/>
              <a:t>Total number of PFAS</a:t>
            </a:r>
            <a:br>
              <a:rPr lang="en-US" b="1" dirty="0"/>
            </a:br>
            <a:r>
              <a:rPr lang="en-US" b="1"/>
              <a:t>        &gt;9,000 </a:t>
            </a:r>
            <a:r>
              <a:rPr lang="en-US" b="1" dirty="0"/>
              <a:t>chemicals</a:t>
            </a:r>
          </a:p>
          <a:p>
            <a:pPr lvl="1"/>
            <a:r>
              <a:rPr lang="en-US" dirty="0"/>
              <a:t>Includes products, impurities and degradants</a:t>
            </a:r>
          </a:p>
          <a:p>
            <a:pPr marL="1373417" lvl="2" indent="-548592">
              <a:spcBef>
                <a:spcPts val="0"/>
              </a:spcBef>
            </a:pPr>
            <a:r>
              <a:rPr lang="en-US" sz="1900" dirty="0"/>
              <a:t>Teflon </a:t>
            </a:r>
          </a:p>
          <a:p>
            <a:pPr marL="1373417" lvl="2" indent="-548592">
              <a:spcBef>
                <a:spcPts val="0"/>
              </a:spcBef>
            </a:pPr>
            <a:r>
              <a:rPr lang="en-US" sz="1900" dirty="0" err="1"/>
              <a:t>Scotchguard</a:t>
            </a:r>
            <a:endParaRPr lang="en-US" sz="1900" dirty="0"/>
          </a:p>
          <a:p>
            <a:pPr marL="1373417" lvl="2" indent="-548592">
              <a:spcBef>
                <a:spcPts val="0"/>
              </a:spcBef>
            </a:pPr>
            <a:r>
              <a:rPr lang="en-US" sz="1900" dirty="0"/>
              <a:t>Aqueous Film Forming Foams (AFFFs)</a:t>
            </a:r>
            <a:endParaRPr lang="en-US" dirty="0"/>
          </a:p>
          <a:p>
            <a:pPr lvl="1"/>
            <a:r>
              <a:rPr lang="en-US" dirty="0"/>
              <a:t>Many unknown formulation</a:t>
            </a:r>
          </a:p>
          <a:p>
            <a:r>
              <a:rPr lang="en-US" dirty="0"/>
              <a:t>Resistant to grease, water &amp; oil</a:t>
            </a:r>
          </a:p>
          <a:p>
            <a:pPr lvl="1"/>
            <a:r>
              <a:rPr lang="en-US" dirty="0"/>
              <a:t>Surfactants, stain repellants</a:t>
            </a:r>
          </a:p>
          <a:p>
            <a:pPr lvl="1"/>
            <a:r>
              <a:rPr lang="en-US" dirty="0"/>
              <a:t>Fire suppression - AFFF</a:t>
            </a:r>
          </a:p>
          <a:p>
            <a:r>
              <a:rPr lang="en-US" dirty="0"/>
              <a:t>Persistent and </a:t>
            </a:r>
            <a:r>
              <a:rPr lang="en-US" dirty="0" err="1"/>
              <a:t>bioaccumulative</a:t>
            </a:r>
            <a:endParaRPr lang="en-US" dirty="0"/>
          </a:p>
          <a:p>
            <a:r>
              <a:rPr lang="en-US" dirty="0"/>
              <a:t>Emergence of short-chain alternatives - less well studied</a:t>
            </a:r>
          </a:p>
          <a:p>
            <a:endParaRPr lang="en-US" dirty="0"/>
          </a:p>
        </p:txBody>
      </p:sp>
      <p:pic>
        <p:nvPicPr>
          <p:cNvPr id="5" name="Picture 4">
            <a:extLst>
              <a:ext uri="{FF2B5EF4-FFF2-40B4-BE49-F238E27FC236}">
                <a16:creationId xmlns:a16="http://schemas.microsoft.com/office/drawing/2014/main" xmlns="" id="{7D44D620-3295-4F87-941B-E7460F2CFC99}"/>
              </a:ext>
            </a:extLst>
          </p:cNvPr>
          <p:cNvPicPr>
            <a:picLocks noChangeAspect="1"/>
          </p:cNvPicPr>
          <p:nvPr/>
        </p:nvPicPr>
        <p:blipFill>
          <a:blip r:embed="rId3"/>
          <a:stretch>
            <a:fillRect/>
          </a:stretch>
        </p:blipFill>
        <p:spPr>
          <a:xfrm>
            <a:off x="8229600" y="2065020"/>
            <a:ext cx="2709722" cy="876300"/>
          </a:xfrm>
          <a:prstGeom prst="rect">
            <a:avLst/>
          </a:prstGeom>
        </p:spPr>
      </p:pic>
      <p:pic>
        <p:nvPicPr>
          <p:cNvPr id="6" name="Picture 5">
            <a:extLst>
              <a:ext uri="{FF2B5EF4-FFF2-40B4-BE49-F238E27FC236}">
                <a16:creationId xmlns:a16="http://schemas.microsoft.com/office/drawing/2014/main" xmlns="" id="{9ADED1EA-338D-4C9F-BDC0-AF98059B25A2}"/>
              </a:ext>
            </a:extLst>
          </p:cNvPr>
          <p:cNvPicPr>
            <a:picLocks noChangeAspect="1"/>
          </p:cNvPicPr>
          <p:nvPr/>
        </p:nvPicPr>
        <p:blipFill>
          <a:blip r:embed="rId4"/>
          <a:stretch>
            <a:fillRect/>
          </a:stretch>
        </p:blipFill>
        <p:spPr>
          <a:xfrm>
            <a:off x="8229600" y="3556073"/>
            <a:ext cx="2709722" cy="892159"/>
          </a:xfrm>
          <a:prstGeom prst="rect">
            <a:avLst/>
          </a:prstGeom>
        </p:spPr>
      </p:pic>
      <p:pic>
        <p:nvPicPr>
          <p:cNvPr id="7" name="Picture 6">
            <a:extLst>
              <a:ext uri="{FF2B5EF4-FFF2-40B4-BE49-F238E27FC236}">
                <a16:creationId xmlns:a16="http://schemas.microsoft.com/office/drawing/2014/main" xmlns="" id="{1DD99C9A-4ACC-40CA-A5BC-89D7B38AB0A4}"/>
              </a:ext>
            </a:extLst>
          </p:cNvPr>
          <p:cNvPicPr>
            <a:picLocks noChangeAspect="1"/>
          </p:cNvPicPr>
          <p:nvPr/>
        </p:nvPicPr>
        <p:blipFill>
          <a:blip r:embed="rId5"/>
          <a:stretch>
            <a:fillRect/>
          </a:stretch>
        </p:blipFill>
        <p:spPr>
          <a:xfrm>
            <a:off x="8229600" y="5062984"/>
            <a:ext cx="2377440" cy="1624567"/>
          </a:xfrm>
          <a:prstGeom prst="rect">
            <a:avLst/>
          </a:prstGeom>
        </p:spPr>
      </p:pic>
      <p:sp>
        <p:nvSpPr>
          <p:cNvPr id="8" name="TextBox 7">
            <a:extLst>
              <a:ext uri="{FF2B5EF4-FFF2-40B4-BE49-F238E27FC236}">
                <a16:creationId xmlns:a16="http://schemas.microsoft.com/office/drawing/2014/main" xmlns="" id="{AB806483-562F-41DA-A383-3991EE16D3F2}"/>
              </a:ext>
            </a:extLst>
          </p:cNvPr>
          <p:cNvSpPr txBox="1"/>
          <p:nvPr/>
        </p:nvSpPr>
        <p:spPr>
          <a:xfrm>
            <a:off x="10939324" y="5653667"/>
            <a:ext cx="1249188" cy="449354"/>
          </a:xfrm>
          <a:prstGeom prst="rect">
            <a:avLst/>
          </a:prstGeom>
          <a:noFill/>
        </p:spPr>
        <p:txBody>
          <a:bodyPr wrap="none" lIns="109723" tIns="54862" rIns="109723" bIns="54862" rtlCol="0">
            <a:spAutoFit/>
          </a:bodyPr>
          <a:lstStyle/>
          <a:p>
            <a:pPr defTabSz="1097236"/>
            <a:r>
              <a:rPr lang="fr-BE" sz="2200" dirty="0">
                <a:solidFill>
                  <a:prstClr val="black"/>
                </a:solidFill>
              </a:rPr>
              <a:t>PFMOAA</a:t>
            </a:r>
          </a:p>
        </p:txBody>
      </p:sp>
      <p:sp>
        <p:nvSpPr>
          <p:cNvPr id="9" name="TextBox 8">
            <a:extLst>
              <a:ext uri="{FF2B5EF4-FFF2-40B4-BE49-F238E27FC236}">
                <a16:creationId xmlns:a16="http://schemas.microsoft.com/office/drawing/2014/main" xmlns="" id="{9B31D9FE-87B9-4DE7-AFD6-EF0BE0F6837E}"/>
              </a:ext>
            </a:extLst>
          </p:cNvPr>
          <p:cNvSpPr txBox="1"/>
          <p:nvPr/>
        </p:nvSpPr>
        <p:spPr>
          <a:xfrm>
            <a:off x="11086690" y="3854296"/>
            <a:ext cx="1097280" cy="449354"/>
          </a:xfrm>
          <a:prstGeom prst="rect">
            <a:avLst/>
          </a:prstGeom>
          <a:noFill/>
        </p:spPr>
        <p:txBody>
          <a:bodyPr wrap="square" lIns="109723" tIns="54862" rIns="109723" bIns="54862" rtlCol="0">
            <a:spAutoFit/>
          </a:bodyPr>
          <a:lstStyle/>
          <a:p>
            <a:pPr defTabSz="1097236"/>
            <a:r>
              <a:rPr lang="fr-BE" sz="2200" dirty="0">
                <a:solidFill>
                  <a:prstClr val="black"/>
                </a:solidFill>
              </a:rPr>
              <a:t>PFOA</a:t>
            </a:r>
          </a:p>
        </p:txBody>
      </p:sp>
      <p:sp>
        <p:nvSpPr>
          <p:cNvPr id="10" name="TextBox 9">
            <a:extLst>
              <a:ext uri="{FF2B5EF4-FFF2-40B4-BE49-F238E27FC236}">
                <a16:creationId xmlns:a16="http://schemas.microsoft.com/office/drawing/2014/main" xmlns="" id="{29BAC25D-1D77-416C-9C9A-228C22E689A9}"/>
              </a:ext>
            </a:extLst>
          </p:cNvPr>
          <p:cNvSpPr txBox="1"/>
          <p:nvPr/>
        </p:nvSpPr>
        <p:spPr>
          <a:xfrm>
            <a:off x="11085672" y="2299908"/>
            <a:ext cx="1097280" cy="449354"/>
          </a:xfrm>
          <a:prstGeom prst="rect">
            <a:avLst/>
          </a:prstGeom>
          <a:noFill/>
        </p:spPr>
        <p:txBody>
          <a:bodyPr wrap="square" lIns="109723" tIns="54862" rIns="109723" bIns="54862" rtlCol="0">
            <a:spAutoFit/>
          </a:bodyPr>
          <a:lstStyle/>
          <a:p>
            <a:pPr defTabSz="1097236"/>
            <a:r>
              <a:rPr lang="fr-BE" sz="2200" dirty="0">
                <a:solidFill>
                  <a:prstClr val="black"/>
                </a:solidFill>
              </a:rPr>
              <a:t>PFOS</a:t>
            </a:r>
          </a:p>
        </p:txBody>
      </p:sp>
      <p:pic>
        <p:nvPicPr>
          <p:cNvPr id="11" name="Picture 10">
            <a:extLst>
              <a:ext uri="{FF2B5EF4-FFF2-40B4-BE49-F238E27FC236}">
                <a16:creationId xmlns:a16="http://schemas.microsoft.com/office/drawing/2014/main" xmlns="" id="{5553DA32-ED7B-4FE2-8DA3-77F4F8E878D9}"/>
              </a:ext>
            </a:extLst>
          </p:cNvPr>
          <p:cNvPicPr>
            <a:picLocks noChangeAspect="1"/>
          </p:cNvPicPr>
          <p:nvPr/>
        </p:nvPicPr>
        <p:blipFill>
          <a:blip r:embed="rId6"/>
          <a:stretch>
            <a:fillRect/>
          </a:stretch>
        </p:blipFill>
        <p:spPr>
          <a:xfrm>
            <a:off x="8605783" y="6519402"/>
            <a:ext cx="1957356" cy="1957356"/>
          </a:xfrm>
          <a:prstGeom prst="rect">
            <a:avLst/>
          </a:prstGeom>
        </p:spPr>
      </p:pic>
      <p:sp>
        <p:nvSpPr>
          <p:cNvPr id="12" name="TextBox 11">
            <a:extLst>
              <a:ext uri="{FF2B5EF4-FFF2-40B4-BE49-F238E27FC236}">
                <a16:creationId xmlns:a16="http://schemas.microsoft.com/office/drawing/2014/main" xmlns="" id="{2468CB29-7307-43C4-BF09-02CF745DC8B9}"/>
              </a:ext>
            </a:extLst>
          </p:cNvPr>
          <p:cNvSpPr txBox="1"/>
          <p:nvPr/>
        </p:nvSpPr>
        <p:spPr>
          <a:xfrm flipH="1">
            <a:off x="11001279" y="7054882"/>
            <a:ext cx="1224016" cy="449354"/>
          </a:xfrm>
          <a:prstGeom prst="rect">
            <a:avLst/>
          </a:prstGeom>
          <a:noFill/>
        </p:spPr>
        <p:txBody>
          <a:bodyPr wrap="square" lIns="109723" tIns="54862" rIns="109723" bIns="54862" rtlCol="0">
            <a:spAutoFit/>
          </a:bodyPr>
          <a:lstStyle/>
          <a:p>
            <a:pPr defTabSz="1097236"/>
            <a:r>
              <a:rPr lang="fr-BE" sz="2200" dirty="0" err="1">
                <a:solidFill>
                  <a:prstClr val="black"/>
                </a:solidFill>
              </a:rPr>
              <a:t>GenX</a:t>
            </a:r>
            <a:endParaRPr lang="fr-BE" sz="2200" dirty="0">
              <a:solidFill>
                <a:prstClr val="black"/>
              </a:solidFill>
            </a:endParaRPr>
          </a:p>
        </p:txBody>
      </p:sp>
    </p:spTree>
    <p:extLst>
      <p:ext uri="{BB962C8B-B14F-4D97-AF65-F5344CB8AC3E}">
        <p14:creationId xmlns:p14="http://schemas.microsoft.com/office/powerpoint/2010/main" val="3484438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854A53-8654-4C23-B8AF-853C272C827C}"/>
              </a:ext>
            </a:extLst>
          </p:cNvPr>
          <p:cNvPicPr>
            <a:picLocks noChangeAspect="1"/>
          </p:cNvPicPr>
          <p:nvPr/>
        </p:nvPicPr>
        <p:blipFill>
          <a:blip r:embed="rId3"/>
          <a:stretch>
            <a:fillRect/>
          </a:stretch>
        </p:blipFill>
        <p:spPr>
          <a:xfrm>
            <a:off x="2622957" y="1595345"/>
            <a:ext cx="9661007" cy="5990044"/>
          </a:xfrm>
          <a:prstGeom prst="rect">
            <a:avLst/>
          </a:prstGeom>
        </p:spPr>
      </p:pic>
      <p:sp>
        <p:nvSpPr>
          <p:cNvPr id="2" name="Title 1">
            <a:extLst>
              <a:ext uri="{FF2B5EF4-FFF2-40B4-BE49-F238E27FC236}">
                <a16:creationId xmlns:a16="http://schemas.microsoft.com/office/drawing/2014/main" xmlns="" id="{DFE65B96-2A67-4AB4-B51C-372F1203F39D}"/>
              </a:ext>
            </a:extLst>
          </p:cNvPr>
          <p:cNvSpPr>
            <a:spLocks noGrp="1"/>
          </p:cNvSpPr>
          <p:nvPr>
            <p:ph type="title"/>
          </p:nvPr>
        </p:nvSpPr>
        <p:spPr/>
        <p:txBody>
          <a:bodyPr/>
          <a:lstStyle/>
          <a:p>
            <a:r>
              <a:rPr lang="en-US" b="1" dirty="0"/>
              <a:t>PFAS Exposure</a:t>
            </a:r>
          </a:p>
        </p:txBody>
      </p:sp>
      <p:sp>
        <p:nvSpPr>
          <p:cNvPr id="5" name="TextBox 4">
            <a:extLst>
              <a:ext uri="{FF2B5EF4-FFF2-40B4-BE49-F238E27FC236}">
                <a16:creationId xmlns:a16="http://schemas.microsoft.com/office/drawing/2014/main" xmlns="" id="{8A7F926A-2238-4D10-B7FD-0F9EE5C1883A}"/>
              </a:ext>
            </a:extLst>
          </p:cNvPr>
          <p:cNvSpPr txBox="1"/>
          <p:nvPr/>
        </p:nvSpPr>
        <p:spPr>
          <a:xfrm>
            <a:off x="2169414" y="7781723"/>
            <a:ext cx="4345068" cy="329254"/>
          </a:xfrm>
          <a:prstGeom prst="rect">
            <a:avLst/>
          </a:prstGeom>
          <a:noFill/>
        </p:spPr>
        <p:txBody>
          <a:bodyPr wrap="square" lIns="109723" tIns="54862" rIns="109723" bIns="54862" rtlCol="0">
            <a:spAutoFit/>
          </a:bodyPr>
          <a:lstStyle/>
          <a:p>
            <a:pPr defTabSz="1097236" eaLnBrk="0" fontAlgn="base" hangingPunct="0">
              <a:spcBef>
                <a:spcPct val="0"/>
              </a:spcBef>
              <a:spcAft>
                <a:spcPct val="0"/>
              </a:spcAft>
              <a:defRPr/>
            </a:pPr>
            <a:r>
              <a:rPr lang="en-US" sz="1400" dirty="0">
                <a:solidFill>
                  <a:srgbClr val="000000"/>
                </a:solidFill>
                <a:latin typeface="Arial" panose="020B0604020202020204" pitchFamily="34" charset="0"/>
                <a:ea typeface="MS PGothic" panose="020B0600070205080204" pitchFamily="34" charset="-128"/>
              </a:rPr>
              <a:t>Sunderland et al., J Expos Sci &amp; Epidemiol, 2019</a:t>
            </a:r>
          </a:p>
        </p:txBody>
      </p:sp>
    </p:spTree>
    <p:extLst>
      <p:ext uri="{BB962C8B-B14F-4D97-AF65-F5344CB8AC3E}">
        <p14:creationId xmlns:p14="http://schemas.microsoft.com/office/powerpoint/2010/main" val="3829340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186C1-DF9D-4470-B83E-608E2F5BE74A}"/>
              </a:ext>
            </a:extLst>
          </p:cNvPr>
          <p:cNvSpPr>
            <a:spLocks noGrp="1"/>
          </p:cNvSpPr>
          <p:nvPr>
            <p:ph type="title"/>
          </p:nvPr>
        </p:nvSpPr>
        <p:spPr/>
        <p:txBody>
          <a:bodyPr/>
          <a:lstStyle/>
          <a:p>
            <a:r>
              <a:rPr lang="en-US" b="1" dirty="0"/>
              <a:t>How are we exposed?</a:t>
            </a:r>
          </a:p>
        </p:txBody>
      </p:sp>
      <p:sp>
        <p:nvSpPr>
          <p:cNvPr id="3" name="Content Placeholder 2">
            <a:extLst>
              <a:ext uri="{FF2B5EF4-FFF2-40B4-BE49-F238E27FC236}">
                <a16:creationId xmlns:a16="http://schemas.microsoft.com/office/drawing/2014/main" xmlns="" id="{F8F941BE-4F75-4C8E-94DF-45EC09209E29}"/>
              </a:ext>
            </a:extLst>
          </p:cNvPr>
          <p:cNvSpPr>
            <a:spLocks noGrp="1"/>
          </p:cNvSpPr>
          <p:nvPr>
            <p:ph idx="1"/>
          </p:nvPr>
        </p:nvSpPr>
        <p:spPr>
          <a:xfrm>
            <a:off x="266369" y="1893620"/>
            <a:ext cx="9326880" cy="5671184"/>
          </a:xfrm>
        </p:spPr>
        <p:txBody>
          <a:bodyPr/>
          <a:lstStyle/>
          <a:p>
            <a:r>
              <a:rPr lang="en-US" dirty="0"/>
              <a:t>Diverse group of chemical compounds used in </a:t>
            </a:r>
            <a:r>
              <a:rPr lang="en-US" u="sng" dirty="0"/>
              <a:t>industry and consumer products</a:t>
            </a:r>
            <a:r>
              <a:rPr lang="en-US" dirty="0"/>
              <a:t> worldwide since 1950s</a:t>
            </a:r>
          </a:p>
          <a:p>
            <a:r>
              <a:rPr lang="en-US" dirty="0"/>
              <a:t>Contaminant in Drinking water</a:t>
            </a:r>
          </a:p>
          <a:p>
            <a:r>
              <a:rPr lang="en-US" dirty="0"/>
              <a:t>Found in various products:</a:t>
            </a:r>
          </a:p>
          <a:p>
            <a:pPr lvl="1"/>
            <a:r>
              <a:rPr lang="en-US" dirty="0"/>
              <a:t>Carpet and fabric</a:t>
            </a:r>
          </a:p>
          <a:p>
            <a:pPr lvl="1"/>
            <a:r>
              <a:rPr lang="en-US" dirty="0"/>
              <a:t>Food paper</a:t>
            </a:r>
          </a:p>
          <a:p>
            <a:pPr lvl="1"/>
            <a:r>
              <a:rPr lang="en-US" dirty="0"/>
              <a:t>Pots and Pans</a:t>
            </a:r>
          </a:p>
          <a:p>
            <a:pPr lvl="1"/>
            <a:r>
              <a:rPr lang="en-US" dirty="0"/>
              <a:t>Clothing </a:t>
            </a:r>
          </a:p>
          <a:p>
            <a:pPr lvl="1"/>
            <a:r>
              <a:rPr lang="en-US" dirty="0"/>
              <a:t>Cardboard packaging </a:t>
            </a:r>
          </a:p>
          <a:p>
            <a:pPr lvl="1"/>
            <a:r>
              <a:rPr lang="en-US" dirty="0"/>
              <a:t>Firefighting foams (AFFF)</a:t>
            </a:r>
          </a:p>
          <a:p>
            <a:endParaRPr lang="en-US" dirty="0"/>
          </a:p>
          <a:p>
            <a:endParaRPr lang="en-US" dirty="0"/>
          </a:p>
        </p:txBody>
      </p:sp>
      <p:pic>
        <p:nvPicPr>
          <p:cNvPr id="4" name="Picture 3">
            <a:extLst>
              <a:ext uri="{FF2B5EF4-FFF2-40B4-BE49-F238E27FC236}">
                <a16:creationId xmlns:a16="http://schemas.microsoft.com/office/drawing/2014/main" xmlns="" id="{4034E031-6290-4C41-94BC-89FAF608970C}"/>
              </a:ext>
            </a:extLst>
          </p:cNvPr>
          <p:cNvPicPr>
            <a:picLocks noChangeAspect="1"/>
          </p:cNvPicPr>
          <p:nvPr/>
        </p:nvPicPr>
        <p:blipFill>
          <a:blip r:embed="rId3"/>
          <a:stretch>
            <a:fillRect/>
          </a:stretch>
        </p:blipFill>
        <p:spPr>
          <a:xfrm>
            <a:off x="7725710" y="3200403"/>
            <a:ext cx="4252933" cy="4252933"/>
          </a:xfrm>
          <a:prstGeom prst="rect">
            <a:avLst/>
          </a:prstGeom>
          <a:ln>
            <a:solidFill>
              <a:schemeClr val="bg1">
                <a:lumMod val="75000"/>
              </a:schemeClr>
            </a:solidFill>
          </a:ln>
        </p:spPr>
      </p:pic>
      <p:sp>
        <p:nvSpPr>
          <p:cNvPr id="6" name="TextBox 5">
            <a:extLst>
              <a:ext uri="{FF2B5EF4-FFF2-40B4-BE49-F238E27FC236}">
                <a16:creationId xmlns:a16="http://schemas.microsoft.com/office/drawing/2014/main" xmlns="" id="{4F0E256A-9B95-479A-A0BE-380DFF8822D5}"/>
              </a:ext>
            </a:extLst>
          </p:cNvPr>
          <p:cNvSpPr txBox="1"/>
          <p:nvPr/>
        </p:nvSpPr>
        <p:spPr>
          <a:xfrm>
            <a:off x="2377441" y="7564803"/>
            <a:ext cx="10048673" cy="449354"/>
          </a:xfrm>
          <a:prstGeom prst="rect">
            <a:avLst/>
          </a:prstGeom>
          <a:noFill/>
        </p:spPr>
        <p:txBody>
          <a:bodyPr wrap="square" lIns="109723" tIns="54862" rIns="109723" bIns="54862" rtlCol="0">
            <a:spAutoFit/>
          </a:bodyPr>
          <a:lstStyle/>
          <a:p>
            <a:pPr defTabSz="1097236"/>
            <a:r>
              <a:rPr lang="en-US" sz="2200" dirty="0">
                <a:solidFill>
                  <a:prstClr val="black"/>
                </a:solidFill>
              </a:rPr>
              <a:t>	</a:t>
            </a:r>
            <a:r>
              <a:rPr lang="en-US" sz="2200" b="1" dirty="0">
                <a:solidFill>
                  <a:prstClr val="black"/>
                </a:solidFill>
              </a:rPr>
              <a:t>Ingestion (Drinking Water, Food, Dust), Inhalation, Dermal</a:t>
            </a:r>
          </a:p>
        </p:txBody>
      </p:sp>
      <p:sp>
        <p:nvSpPr>
          <p:cNvPr id="5" name="TextBox 4">
            <a:extLst>
              <a:ext uri="{FF2B5EF4-FFF2-40B4-BE49-F238E27FC236}">
                <a16:creationId xmlns:a16="http://schemas.microsoft.com/office/drawing/2014/main" xmlns="" id="{FEA47E60-BD87-46EB-A4D4-4BA419BEA13E}"/>
              </a:ext>
            </a:extLst>
          </p:cNvPr>
          <p:cNvSpPr txBox="1"/>
          <p:nvPr/>
        </p:nvSpPr>
        <p:spPr>
          <a:xfrm>
            <a:off x="11516670" y="505703"/>
            <a:ext cx="3027856" cy="1126462"/>
          </a:xfrm>
          <a:prstGeom prst="rect">
            <a:avLst/>
          </a:prstGeom>
          <a:noFill/>
        </p:spPr>
        <p:txBody>
          <a:bodyPr wrap="square" lIns="109723" tIns="54862" rIns="109723" bIns="54862" rtlCol="0">
            <a:spAutoFit/>
          </a:bodyPr>
          <a:lstStyle/>
          <a:p>
            <a:pPr defTabSz="1097236"/>
            <a:r>
              <a:rPr lang="en-US" sz="2200" b="1" i="1" dirty="0">
                <a:solidFill>
                  <a:prstClr val="black"/>
                </a:solidFill>
              </a:rPr>
              <a:t>[</a:t>
            </a:r>
            <a:r>
              <a:rPr lang="en-US" sz="2200" b="1" i="1" dirty="0" err="1">
                <a:solidFill>
                  <a:prstClr val="black"/>
                </a:solidFill>
              </a:rPr>
              <a:t>Gl</a:t>
            </a:r>
            <a:r>
              <a:rPr lang="el-GR" sz="2200" b="1" i="1" dirty="0">
                <a:solidFill>
                  <a:prstClr val="black"/>
                </a:solidFill>
              </a:rPr>
              <a:t>ϋ</a:t>
            </a:r>
            <a:r>
              <a:rPr lang="en-US" sz="2200" b="1" i="1" dirty="0" err="1">
                <a:solidFill>
                  <a:prstClr val="black"/>
                </a:solidFill>
              </a:rPr>
              <a:t>ge</a:t>
            </a:r>
            <a:r>
              <a:rPr lang="en-US" sz="2200" b="1" i="1" dirty="0">
                <a:solidFill>
                  <a:prstClr val="black"/>
                </a:solidFill>
              </a:rPr>
              <a:t> et al., Environ Sci: </a:t>
            </a:r>
            <a:r>
              <a:rPr lang="en-US" sz="2200" b="1" i="1" dirty="0" err="1">
                <a:solidFill>
                  <a:prstClr val="black"/>
                </a:solidFill>
              </a:rPr>
              <a:t>Processes&amp;Impacts</a:t>
            </a:r>
            <a:r>
              <a:rPr lang="en-US" sz="2200" b="1" i="1" dirty="0">
                <a:solidFill>
                  <a:prstClr val="black"/>
                </a:solidFill>
              </a:rPr>
              <a:t>, 2020]</a:t>
            </a:r>
          </a:p>
        </p:txBody>
      </p:sp>
    </p:spTree>
    <p:extLst>
      <p:ext uri="{BB962C8B-B14F-4D97-AF65-F5344CB8AC3E}">
        <p14:creationId xmlns:p14="http://schemas.microsoft.com/office/powerpoint/2010/main" val="1731226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6DA46503-6C0D-4FA2-AB80-3C9F50D34716}"/>
              </a:ext>
            </a:extLst>
          </p:cNvPr>
          <p:cNvCxnSpPr>
            <a:cxnSpLocks/>
            <a:stCxn id="16" idx="6"/>
          </p:cNvCxnSpPr>
          <p:nvPr/>
        </p:nvCxnSpPr>
        <p:spPr>
          <a:xfrm>
            <a:off x="4402643" y="2582167"/>
            <a:ext cx="2278692" cy="454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92C602E-5521-47EA-AEAB-69F516947E67}"/>
              </a:ext>
            </a:extLst>
          </p:cNvPr>
          <p:cNvCxnSpPr>
            <a:cxnSpLocks/>
            <a:stCxn id="6" idx="6"/>
          </p:cNvCxnSpPr>
          <p:nvPr/>
        </p:nvCxnSpPr>
        <p:spPr>
          <a:xfrm flipV="1">
            <a:off x="3914605" y="3741767"/>
            <a:ext cx="2266318" cy="3070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erson and person posing for a picture&#10;&#10;Description automatically generated">
            <a:extLst>
              <a:ext uri="{FF2B5EF4-FFF2-40B4-BE49-F238E27FC236}">
                <a16:creationId xmlns:a16="http://schemas.microsoft.com/office/drawing/2014/main" xmlns="" id="{F2C5AE56-42BC-456D-BEA0-E824AA3919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33" t="4755" r="12697" b="4803"/>
          <a:stretch/>
        </p:blipFill>
        <p:spPr>
          <a:xfrm>
            <a:off x="6337549" y="2130861"/>
            <a:ext cx="2971978" cy="5517776"/>
          </a:xfrm>
          <a:prstGeom prst="rect">
            <a:avLst/>
          </a:prstGeom>
        </p:spPr>
      </p:pic>
      <p:cxnSp>
        <p:nvCxnSpPr>
          <p:cNvPr id="62" name="Straight Connector 61">
            <a:extLst>
              <a:ext uri="{FF2B5EF4-FFF2-40B4-BE49-F238E27FC236}">
                <a16:creationId xmlns:a16="http://schemas.microsoft.com/office/drawing/2014/main" xmlns="" id="{32B1519B-D2E5-47EA-A387-265526BC16EF}"/>
              </a:ext>
            </a:extLst>
          </p:cNvPr>
          <p:cNvCxnSpPr>
            <a:cxnSpLocks/>
          </p:cNvCxnSpPr>
          <p:nvPr/>
        </p:nvCxnSpPr>
        <p:spPr>
          <a:xfrm flipV="1">
            <a:off x="3962613" y="4616255"/>
            <a:ext cx="2427268" cy="1029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CCBD7872-A3F6-4333-93BA-BE3F156B0CC6}"/>
              </a:ext>
            </a:extLst>
          </p:cNvPr>
          <p:cNvCxnSpPr>
            <a:cxnSpLocks/>
          </p:cNvCxnSpPr>
          <p:nvPr/>
        </p:nvCxnSpPr>
        <p:spPr>
          <a:xfrm flipV="1">
            <a:off x="4763133" y="5370774"/>
            <a:ext cx="1919802" cy="1528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53F58FF-24D2-4454-9EF1-382D2462BACC}"/>
              </a:ext>
            </a:extLst>
          </p:cNvPr>
          <p:cNvSpPr>
            <a:spLocks noGrp="1"/>
          </p:cNvSpPr>
          <p:nvPr>
            <p:ph type="title"/>
          </p:nvPr>
        </p:nvSpPr>
        <p:spPr/>
        <p:txBody>
          <a:bodyPr/>
          <a:lstStyle/>
          <a:p>
            <a:r>
              <a:rPr lang="en-US" b="1" dirty="0"/>
              <a:t>PFAS: Multi-System Toxicants</a:t>
            </a:r>
          </a:p>
        </p:txBody>
      </p:sp>
      <p:cxnSp>
        <p:nvCxnSpPr>
          <p:cNvPr id="57" name="Straight Connector 56">
            <a:extLst>
              <a:ext uri="{FF2B5EF4-FFF2-40B4-BE49-F238E27FC236}">
                <a16:creationId xmlns:a16="http://schemas.microsoft.com/office/drawing/2014/main" xmlns="" id="{7E041BDE-BBA8-4D60-B20A-7D8B01E6CF8A}"/>
              </a:ext>
            </a:extLst>
          </p:cNvPr>
          <p:cNvCxnSpPr>
            <a:cxnSpLocks/>
          </p:cNvCxnSpPr>
          <p:nvPr/>
        </p:nvCxnSpPr>
        <p:spPr>
          <a:xfrm>
            <a:off x="8617841" y="5843878"/>
            <a:ext cx="1968227" cy="660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281D572D-F077-42DC-BCB9-E8C98870D9A0}"/>
              </a:ext>
            </a:extLst>
          </p:cNvPr>
          <p:cNvCxnSpPr>
            <a:cxnSpLocks/>
          </p:cNvCxnSpPr>
          <p:nvPr/>
        </p:nvCxnSpPr>
        <p:spPr>
          <a:xfrm flipV="1">
            <a:off x="8319455" y="1971991"/>
            <a:ext cx="1448765" cy="671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B8320A1-DC28-491F-BC06-F6E9F8A69E02}"/>
              </a:ext>
            </a:extLst>
          </p:cNvPr>
          <p:cNvCxnSpPr>
            <a:cxnSpLocks/>
          </p:cNvCxnSpPr>
          <p:nvPr/>
        </p:nvCxnSpPr>
        <p:spPr>
          <a:xfrm flipV="1">
            <a:off x="8782466" y="4499474"/>
            <a:ext cx="193016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F8D1ED40-6C2F-4EE3-A851-282C6254E4B7}"/>
              </a:ext>
            </a:extLst>
          </p:cNvPr>
          <p:cNvSpPr txBox="1"/>
          <p:nvPr/>
        </p:nvSpPr>
        <p:spPr>
          <a:xfrm rot="21093627">
            <a:off x="4419749" y="3338583"/>
            <a:ext cx="1303627"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Immune</a:t>
            </a:r>
          </a:p>
        </p:txBody>
      </p:sp>
      <p:sp>
        <p:nvSpPr>
          <p:cNvPr id="77" name="TextBox 76">
            <a:extLst>
              <a:ext uri="{FF2B5EF4-FFF2-40B4-BE49-F238E27FC236}">
                <a16:creationId xmlns:a16="http://schemas.microsoft.com/office/drawing/2014/main" xmlns="" id="{3A0B79A2-AAA3-4064-AA6C-FD1D6942F542}"/>
              </a:ext>
            </a:extLst>
          </p:cNvPr>
          <p:cNvSpPr txBox="1"/>
          <p:nvPr/>
        </p:nvSpPr>
        <p:spPr>
          <a:xfrm rot="215664">
            <a:off x="4908795" y="2140931"/>
            <a:ext cx="1258744"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Thyroid</a:t>
            </a:r>
          </a:p>
        </p:txBody>
      </p:sp>
      <p:sp>
        <p:nvSpPr>
          <p:cNvPr id="78" name="TextBox 77">
            <a:extLst>
              <a:ext uri="{FF2B5EF4-FFF2-40B4-BE49-F238E27FC236}">
                <a16:creationId xmlns:a16="http://schemas.microsoft.com/office/drawing/2014/main" xmlns="" id="{DC5960E2-22B6-4DE8-BE85-0ECEFE52B0C3}"/>
              </a:ext>
            </a:extLst>
          </p:cNvPr>
          <p:cNvSpPr txBox="1"/>
          <p:nvPr/>
        </p:nvSpPr>
        <p:spPr>
          <a:xfrm rot="20212659">
            <a:off x="4649928" y="4629874"/>
            <a:ext cx="1052630" cy="449354"/>
          </a:xfrm>
          <a:prstGeom prst="rect">
            <a:avLst/>
          </a:prstGeom>
          <a:noFill/>
        </p:spPr>
        <p:txBody>
          <a:bodyPr wrap="squar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Liver</a:t>
            </a:r>
          </a:p>
        </p:txBody>
      </p:sp>
      <p:sp>
        <p:nvSpPr>
          <p:cNvPr id="79" name="TextBox 78">
            <a:extLst>
              <a:ext uri="{FF2B5EF4-FFF2-40B4-BE49-F238E27FC236}">
                <a16:creationId xmlns:a16="http://schemas.microsoft.com/office/drawing/2014/main" xmlns="" id="{5379DD49-E882-470A-BEB3-AF4FD36621D5}"/>
              </a:ext>
            </a:extLst>
          </p:cNvPr>
          <p:cNvSpPr txBox="1"/>
          <p:nvPr/>
        </p:nvSpPr>
        <p:spPr>
          <a:xfrm rot="1008829">
            <a:off x="8773427" y="5403823"/>
            <a:ext cx="2319986" cy="787908"/>
          </a:xfrm>
          <a:prstGeom prst="rect">
            <a:avLst/>
          </a:prstGeom>
          <a:noFill/>
        </p:spPr>
        <p:txBody>
          <a:bodyPr wrap="squar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Neuro-development</a:t>
            </a:r>
          </a:p>
        </p:txBody>
      </p:sp>
      <p:sp>
        <p:nvSpPr>
          <p:cNvPr id="80" name="TextBox 79">
            <a:extLst>
              <a:ext uri="{FF2B5EF4-FFF2-40B4-BE49-F238E27FC236}">
                <a16:creationId xmlns:a16="http://schemas.microsoft.com/office/drawing/2014/main" xmlns="" id="{DFB72D63-E32F-495E-9039-987ADCB9E84A}"/>
              </a:ext>
            </a:extLst>
          </p:cNvPr>
          <p:cNvSpPr txBox="1"/>
          <p:nvPr/>
        </p:nvSpPr>
        <p:spPr>
          <a:xfrm>
            <a:off x="8878650" y="3712176"/>
            <a:ext cx="1779142" cy="787908"/>
          </a:xfrm>
          <a:prstGeom prst="rect">
            <a:avLst/>
          </a:prstGeom>
          <a:noFill/>
        </p:spPr>
        <p:txBody>
          <a:bodyPr wrap="none" lIns="109723" tIns="54862" rIns="109723" bIns="54862" rtlCol="0">
            <a:spAutoFit/>
          </a:bodyPr>
          <a:lstStyle/>
          <a:p>
            <a:pPr algn="ctr" defTabSz="1097236" eaLnBrk="0" fontAlgn="base" hangingPunct="0">
              <a:spcBef>
                <a:spcPct val="0"/>
              </a:spcBef>
              <a:spcAft>
                <a:spcPct val="0"/>
              </a:spcAft>
              <a:defRPr/>
            </a:pPr>
            <a:r>
              <a:rPr lang="en-US" sz="2200" b="1" dirty="0">
                <a:solidFill>
                  <a:srgbClr val="000000"/>
                </a:solidFill>
              </a:rPr>
              <a:t>Reproductive</a:t>
            </a:r>
          </a:p>
          <a:p>
            <a:pPr algn="ctr" defTabSz="1097236" eaLnBrk="0" fontAlgn="base" hangingPunct="0">
              <a:spcBef>
                <a:spcPct val="0"/>
              </a:spcBef>
              <a:spcAft>
                <a:spcPct val="0"/>
              </a:spcAft>
              <a:defRPr/>
            </a:pPr>
            <a:r>
              <a:rPr lang="en-US" sz="2200" b="1" dirty="0">
                <a:solidFill>
                  <a:srgbClr val="000000"/>
                </a:solidFill>
              </a:rPr>
              <a:t>Organs</a:t>
            </a:r>
            <a:endParaRPr lang="en-US" sz="2200" b="1" dirty="0">
              <a:solidFill>
                <a:srgbClr val="000000"/>
              </a:solidFill>
              <a:latin typeface="Arial" panose="020B0604020202020204" pitchFamily="34" charset="0"/>
              <a:ea typeface="MS PGothic" panose="020B0600070205080204" pitchFamily="34" charset="-128"/>
            </a:endParaRPr>
          </a:p>
        </p:txBody>
      </p:sp>
      <p:sp>
        <p:nvSpPr>
          <p:cNvPr id="81" name="TextBox 80">
            <a:extLst>
              <a:ext uri="{FF2B5EF4-FFF2-40B4-BE49-F238E27FC236}">
                <a16:creationId xmlns:a16="http://schemas.microsoft.com/office/drawing/2014/main" xmlns="" id="{BEDE1D42-D297-42D3-B540-E52D90F2A2AE}"/>
              </a:ext>
            </a:extLst>
          </p:cNvPr>
          <p:cNvSpPr txBox="1"/>
          <p:nvPr/>
        </p:nvSpPr>
        <p:spPr>
          <a:xfrm rot="19311531">
            <a:off x="4710640" y="5772562"/>
            <a:ext cx="1476751"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latin typeface="Arial" panose="020B0604020202020204" pitchFamily="34" charset="0"/>
                <a:ea typeface="MS PGothic" panose="020B0600070205080204" pitchFamily="34" charset="-128"/>
              </a:rPr>
              <a:t>Pancreas</a:t>
            </a:r>
          </a:p>
        </p:txBody>
      </p:sp>
      <p:sp>
        <p:nvSpPr>
          <p:cNvPr id="82" name="TextBox 81">
            <a:extLst>
              <a:ext uri="{FF2B5EF4-FFF2-40B4-BE49-F238E27FC236}">
                <a16:creationId xmlns:a16="http://schemas.microsoft.com/office/drawing/2014/main" xmlns="" id="{8FCEF1DD-1ECB-465A-84AD-C59399C99D76}"/>
              </a:ext>
            </a:extLst>
          </p:cNvPr>
          <p:cNvSpPr txBox="1"/>
          <p:nvPr/>
        </p:nvSpPr>
        <p:spPr>
          <a:xfrm rot="20109365">
            <a:off x="7956330" y="1869219"/>
            <a:ext cx="1802174" cy="449354"/>
          </a:xfrm>
          <a:prstGeom prst="rect">
            <a:avLst/>
          </a:prstGeom>
          <a:noFill/>
        </p:spPr>
        <p:txBody>
          <a:bodyPr wrap="square" lIns="109723" tIns="54862" rIns="109723" bIns="54862" rtlCol="0">
            <a:spAutoFit/>
          </a:bodyPr>
          <a:lstStyle/>
          <a:p>
            <a:pPr algn="ctr" defTabSz="1097236" eaLnBrk="0" fontAlgn="base" hangingPunct="0">
              <a:spcBef>
                <a:spcPct val="0"/>
              </a:spcBef>
              <a:spcAft>
                <a:spcPct val="0"/>
              </a:spcAft>
              <a:defRPr/>
            </a:pPr>
            <a:r>
              <a:rPr lang="en-US" sz="2200" b="1" dirty="0">
                <a:solidFill>
                  <a:srgbClr val="000000"/>
                </a:solidFill>
              </a:rPr>
              <a:t>Kidney</a:t>
            </a:r>
            <a:endParaRPr lang="en-US" sz="2200" b="1" dirty="0">
              <a:solidFill>
                <a:srgbClr val="000000"/>
              </a:solidFill>
              <a:latin typeface="Arial" panose="020B0604020202020204" pitchFamily="34" charset="0"/>
              <a:ea typeface="MS PGothic" panose="020B0600070205080204" pitchFamily="34" charset="-128"/>
            </a:endParaRPr>
          </a:p>
        </p:txBody>
      </p:sp>
      <p:sp>
        <p:nvSpPr>
          <p:cNvPr id="13" name="TextBox 12">
            <a:extLst>
              <a:ext uri="{FF2B5EF4-FFF2-40B4-BE49-F238E27FC236}">
                <a16:creationId xmlns:a16="http://schemas.microsoft.com/office/drawing/2014/main" xmlns="" id="{9369A36C-485D-467B-A67E-06D58E14E784}"/>
              </a:ext>
            </a:extLst>
          </p:cNvPr>
          <p:cNvSpPr txBox="1"/>
          <p:nvPr/>
        </p:nvSpPr>
        <p:spPr>
          <a:xfrm>
            <a:off x="11378024" y="7666261"/>
            <a:ext cx="2924903" cy="372410"/>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1700" dirty="0">
                <a:solidFill>
                  <a:srgbClr val="000000"/>
                </a:solidFill>
                <a:latin typeface="Arial" panose="020B0604020202020204" pitchFamily="34" charset="0"/>
                <a:ea typeface="MS PGothic" panose="020B0600070205080204" pitchFamily="34" charset="-128"/>
              </a:rPr>
              <a:t>Modified from ATSDR, 2018</a:t>
            </a:r>
          </a:p>
        </p:txBody>
      </p:sp>
      <p:pic>
        <p:nvPicPr>
          <p:cNvPr id="6" name="Picture 5" descr="A close up of a logo&#10;&#10;Description automatically generated">
            <a:extLst>
              <a:ext uri="{FF2B5EF4-FFF2-40B4-BE49-F238E27FC236}">
                <a16:creationId xmlns:a16="http://schemas.microsoft.com/office/drawing/2014/main" xmlns="" id="{7E94FA49-822C-49C8-AF2C-18B00E920F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00" r="12500"/>
          <a:stretch/>
        </p:blipFill>
        <p:spPr>
          <a:xfrm>
            <a:off x="2597869" y="3390457"/>
            <a:ext cx="1316736" cy="1316736"/>
          </a:xfrm>
          <a:prstGeom prst="ellipse">
            <a:avLst/>
          </a:prstGeom>
          <a:effectLst>
            <a:outerShdw blurRad="50800" dist="38100" dir="2700000" algn="tl" rotWithShape="0">
              <a:prstClr val="black">
                <a:alpha val="40000"/>
              </a:prstClr>
            </a:outerShdw>
          </a:effectLst>
        </p:spPr>
      </p:pic>
      <p:pic>
        <p:nvPicPr>
          <p:cNvPr id="8" name="Picture 7" descr="A picture containing rain, nature&#10;&#10;Description automatically generated">
            <a:extLst>
              <a:ext uri="{FF2B5EF4-FFF2-40B4-BE49-F238E27FC236}">
                <a16:creationId xmlns:a16="http://schemas.microsoft.com/office/drawing/2014/main" xmlns="" id="{D5E6229D-66CE-48A6-BC76-6D66096389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67" r="16667"/>
          <a:stretch/>
        </p:blipFill>
        <p:spPr>
          <a:xfrm>
            <a:off x="10719655" y="3737286"/>
            <a:ext cx="1316736" cy="1316736"/>
          </a:xfrm>
          <a:prstGeom prst="ellipse">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BEEEB47F-8A9A-48A6-9DB9-772ACEFBBE15}"/>
              </a:ext>
            </a:extLst>
          </p:cNvPr>
          <p:cNvGrpSpPr/>
          <p:nvPr/>
        </p:nvGrpSpPr>
        <p:grpSpPr>
          <a:xfrm>
            <a:off x="2663467" y="5076389"/>
            <a:ext cx="1316736" cy="1316736"/>
            <a:chOff x="-1662305" y="646196"/>
            <a:chExt cx="1097280" cy="1097280"/>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xmlns="" id="{5020E8AB-CA95-45B6-BE33-FB620D1B0ED9}"/>
                </a:ext>
              </a:extLst>
            </p:cNvPr>
            <p:cNvSpPr/>
            <p:nvPr/>
          </p:nvSpPr>
          <p:spPr>
            <a:xfrm>
              <a:off x="-1662305" y="646196"/>
              <a:ext cx="1097280" cy="1097280"/>
            </a:xfrm>
            <a:prstGeom prst="ellipse">
              <a:avLst/>
            </a:prstGeom>
            <a:solidFill>
              <a:srgbClr val="010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defRPr/>
              </a:pPr>
              <a:endParaRPr lang="en-US" sz="2200">
                <a:solidFill>
                  <a:srgbClr val="FFFFFF"/>
                </a:solidFill>
                <a:latin typeface="Arial"/>
              </a:endParaRPr>
            </a:p>
          </p:txBody>
        </p:sp>
        <p:pic>
          <p:nvPicPr>
            <p:cNvPr id="11" name="Picture 10">
              <a:extLst>
                <a:ext uri="{FF2B5EF4-FFF2-40B4-BE49-F238E27FC236}">
                  <a16:creationId xmlns:a16="http://schemas.microsoft.com/office/drawing/2014/main" xmlns="" id="{E2FB1D64-92FC-416B-AEE2-ABCE3BABF7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038" t="7125" r="-3086" b="-7125"/>
            <a:stretch/>
          </p:blipFill>
          <p:spPr>
            <a:xfrm>
              <a:off x="-1662305" y="646196"/>
              <a:ext cx="1097280" cy="1097280"/>
            </a:xfrm>
            <a:prstGeom prst="ellipse">
              <a:avLst/>
            </a:prstGeom>
          </p:spPr>
        </p:pic>
      </p:grpSp>
      <p:pic>
        <p:nvPicPr>
          <p:cNvPr id="16" name="Picture 15" descr="A close up of a sign&#10;&#10;Description automatically generated">
            <a:extLst>
              <a:ext uri="{FF2B5EF4-FFF2-40B4-BE49-F238E27FC236}">
                <a16:creationId xmlns:a16="http://schemas.microsoft.com/office/drawing/2014/main" xmlns="" id="{EA012B98-5F32-4FE3-A592-52443375AB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113" t="29597" r="37494" b="33814"/>
          <a:stretch/>
        </p:blipFill>
        <p:spPr>
          <a:xfrm>
            <a:off x="3085907" y="1923798"/>
            <a:ext cx="1316736" cy="1316736"/>
          </a:xfrm>
          <a:prstGeom prst="ellipse">
            <a:avLst/>
          </a:prstGeom>
          <a:effectLst>
            <a:outerShdw blurRad="50800" dist="38100" dir="2700000" algn="tl" rotWithShape="0">
              <a:prstClr val="black">
                <a:alpha val="40000"/>
              </a:prstClr>
            </a:outerShdw>
          </a:effectLst>
        </p:spPr>
      </p:pic>
      <p:pic>
        <p:nvPicPr>
          <p:cNvPr id="18" name="Picture 17" descr="A picture containing animal, invertebrate&#10;&#10;Description automatically generated">
            <a:extLst>
              <a:ext uri="{FF2B5EF4-FFF2-40B4-BE49-F238E27FC236}">
                <a16:creationId xmlns:a16="http://schemas.microsoft.com/office/drawing/2014/main" xmlns="" id="{25E695C2-0660-4487-A2AF-3806B9FF7EB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013" r="27013"/>
          <a:stretch/>
        </p:blipFill>
        <p:spPr>
          <a:xfrm>
            <a:off x="3616697" y="6534191"/>
            <a:ext cx="1316736" cy="1316736"/>
          </a:xfrm>
          <a:prstGeom prst="ellipse">
            <a:avLst/>
          </a:prstGeom>
          <a:effectLst>
            <a:outerShdw blurRad="50800" dist="38100" dir="2700000" algn="tl" rotWithShape="0">
              <a:prstClr val="black">
                <a:alpha val="40000"/>
              </a:prstClr>
            </a:outerShdw>
          </a:effectLst>
        </p:spPr>
      </p:pic>
      <p:pic>
        <p:nvPicPr>
          <p:cNvPr id="27" name="Picture 26" descr="A picture containing outdoor object&#10;&#10;Description automatically generated">
            <a:extLst>
              <a:ext uri="{FF2B5EF4-FFF2-40B4-BE49-F238E27FC236}">
                <a16:creationId xmlns:a16="http://schemas.microsoft.com/office/drawing/2014/main" xmlns="" id="{5CCD2916-16E5-41B8-AD91-3DACFF96E1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899" r="21899"/>
          <a:stretch/>
        </p:blipFill>
        <p:spPr>
          <a:xfrm>
            <a:off x="10586065" y="6052136"/>
            <a:ext cx="1316736" cy="1316736"/>
          </a:xfrm>
          <a:prstGeom prst="ellipse">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1F8E95E6-1E80-0F49-929A-CB465A7D7D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52793" y="1724378"/>
            <a:ext cx="1448764" cy="1437788"/>
          </a:xfrm>
          <a:prstGeom prst="rect">
            <a:avLst/>
          </a:prstGeom>
          <a:effectLst>
            <a:glow>
              <a:schemeClr val="bg1">
                <a:lumMod val="65000"/>
                <a:alpha val="40000"/>
              </a:schemeClr>
            </a:glow>
            <a:outerShdw blurRad="50800" dist="50800" dir="5400000" sx="1000" sy="1000" algn="ctr" rotWithShape="0">
              <a:srgbClr val="000000">
                <a:alpha val="43137"/>
              </a:srgbClr>
            </a:outerShdw>
            <a:softEdge rad="0"/>
          </a:effectLst>
        </p:spPr>
      </p:pic>
      <p:cxnSp>
        <p:nvCxnSpPr>
          <p:cNvPr id="30" name="Straight Connector 29">
            <a:extLst>
              <a:ext uri="{FF2B5EF4-FFF2-40B4-BE49-F238E27FC236}">
                <a16:creationId xmlns:a16="http://schemas.microsoft.com/office/drawing/2014/main" xmlns="" id="{02BF3FE0-8ACB-124E-BF0F-E34153460D1A}"/>
              </a:ext>
            </a:extLst>
          </p:cNvPr>
          <p:cNvCxnSpPr>
            <a:cxnSpLocks/>
          </p:cNvCxnSpPr>
          <p:nvPr/>
        </p:nvCxnSpPr>
        <p:spPr>
          <a:xfrm flipV="1">
            <a:off x="8806280" y="2756892"/>
            <a:ext cx="2438156" cy="6936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E1FDFCF0-8BE3-7D47-A98D-45F224646338}"/>
              </a:ext>
            </a:extLst>
          </p:cNvPr>
          <p:cNvSpPr txBox="1"/>
          <p:nvPr/>
        </p:nvSpPr>
        <p:spPr>
          <a:xfrm rot="20658457">
            <a:off x="9322457" y="2655399"/>
            <a:ext cx="1023101" cy="449354"/>
          </a:xfrm>
          <a:prstGeom prst="rect">
            <a:avLst/>
          </a:prstGeom>
          <a:noFill/>
        </p:spPr>
        <p:txBody>
          <a:bodyPr wrap="none" lIns="109723" tIns="54862" rIns="109723" bIns="54862" rtlCol="0">
            <a:spAutoFit/>
          </a:bodyPr>
          <a:lstStyle/>
          <a:p>
            <a:pPr defTabSz="1097236" eaLnBrk="0" fontAlgn="base" hangingPunct="0">
              <a:spcBef>
                <a:spcPct val="0"/>
              </a:spcBef>
              <a:spcAft>
                <a:spcPct val="0"/>
              </a:spcAft>
              <a:defRPr/>
            </a:pPr>
            <a:r>
              <a:rPr lang="en-US" sz="2200" b="1" dirty="0">
                <a:solidFill>
                  <a:srgbClr val="000000"/>
                </a:solidFill>
              </a:rPr>
              <a:t>Cancer</a:t>
            </a:r>
            <a:endParaRPr lang="en-US" sz="2200" b="1" dirty="0">
              <a:solidFill>
                <a:srgbClr val="000000"/>
              </a:solidFill>
              <a:latin typeface="Arial" panose="020B0604020202020204" pitchFamily="34" charset="0"/>
              <a:ea typeface="MS PGothic" panose="020B0600070205080204" pitchFamily="34" charset="-128"/>
            </a:endParaRPr>
          </a:p>
        </p:txBody>
      </p:sp>
      <p:sp>
        <p:nvSpPr>
          <p:cNvPr id="10" name="Flowchart: Connector 9">
            <a:extLst>
              <a:ext uri="{FF2B5EF4-FFF2-40B4-BE49-F238E27FC236}">
                <a16:creationId xmlns:a16="http://schemas.microsoft.com/office/drawing/2014/main" xmlns="" id="{53F8A71C-BA73-40BC-A9FF-B0817EE110BF}"/>
              </a:ext>
            </a:extLst>
          </p:cNvPr>
          <p:cNvSpPr/>
          <p:nvPr/>
        </p:nvSpPr>
        <p:spPr>
          <a:xfrm>
            <a:off x="9758389" y="1064995"/>
            <a:ext cx="1311013" cy="1275053"/>
          </a:xfrm>
          <a:prstGeom prst="flowChartConnector">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109723" tIns="54862" rIns="109723" bIns="54862" rtlCol="0" anchor="ctr"/>
          <a:lstStyle/>
          <a:p>
            <a:pPr algn="ctr" defTabSz="1097236"/>
            <a:endParaRPr lang="en-US" sz="2200">
              <a:solidFill>
                <a:prstClr val="white"/>
              </a:solidFill>
            </a:endParaRPr>
          </a:p>
        </p:txBody>
      </p:sp>
      <p:pic>
        <p:nvPicPr>
          <p:cNvPr id="9" name="Picture 8">
            <a:extLst>
              <a:ext uri="{FF2B5EF4-FFF2-40B4-BE49-F238E27FC236}">
                <a16:creationId xmlns:a16="http://schemas.microsoft.com/office/drawing/2014/main" xmlns="" id="{56E5DC05-0291-4E1F-8EBC-A18A374B978F}"/>
              </a:ext>
            </a:extLst>
          </p:cNvPr>
          <p:cNvPicPr>
            <a:picLocks noChangeAspect="1"/>
          </p:cNvPicPr>
          <p:nvPr/>
        </p:nvPicPr>
        <p:blipFill rotWithShape="1">
          <a:blip r:embed="rId11">
            <a:extLst>
              <a:ext uri="{28A0092B-C50C-407E-A947-70E740481C1C}">
                <a14:useLocalDpi xmlns:a14="http://schemas.microsoft.com/office/drawing/2010/main" val="0"/>
              </a:ext>
            </a:extLst>
          </a:blip>
          <a:srcRect l="52574" t="21729" r="3759" b="20817"/>
          <a:stretch/>
        </p:blipFill>
        <p:spPr>
          <a:xfrm>
            <a:off x="10056948" y="1189175"/>
            <a:ext cx="742968" cy="977555"/>
          </a:xfrm>
          <a:prstGeom prst="rect">
            <a:avLst/>
          </a:prstGeom>
        </p:spPr>
      </p:pic>
    </p:spTree>
    <p:extLst>
      <p:ext uri="{BB962C8B-B14F-4D97-AF65-F5344CB8AC3E}">
        <p14:creationId xmlns:p14="http://schemas.microsoft.com/office/powerpoint/2010/main" val="1129219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A0172C-F5DE-4D10-9287-BC17929F45A3}"/>
              </a:ext>
            </a:extLst>
          </p:cNvPr>
          <p:cNvSpPr>
            <a:spLocks noGrp="1"/>
          </p:cNvSpPr>
          <p:nvPr>
            <p:ph type="title"/>
          </p:nvPr>
        </p:nvSpPr>
        <p:spPr>
          <a:xfrm>
            <a:off x="817962" y="565002"/>
            <a:ext cx="9610049" cy="876300"/>
          </a:xfrm>
        </p:spPr>
        <p:txBody>
          <a:bodyPr/>
          <a:lstStyle/>
          <a:p>
            <a:r>
              <a:rPr lang="en-US" b="1" dirty="0"/>
              <a:t>Key Research Questions</a:t>
            </a:r>
          </a:p>
        </p:txBody>
      </p:sp>
      <p:sp>
        <p:nvSpPr>
          <p:cNvPr id="3" name="Content Placeholder 2">
            <a:extLst>
              <a:ext uri="{FF2B5EF4-FFF2-40B4-BE49-F238E27FC236}">
                <a16:creationId xmlns:a16="http://schemas.microsoft.com/office/drawing/2014/main" xmlns="" id="{7402AB17-12C5-49D5-BC6F-9D5CE0103F1D}"/>
              </a:ext>
            </a:extLst>
          </p:cNvPr>
          <p:cNvSpPr>
            <a:spLocks noGrp="1"/>
          </p:cNvSpPr>
          <p:nvPr>
            <p:ph idx="1"/>
          </p:nvPr>
        </p:nvSpPr>
        <p:spPr>
          <a:xfrm>
            <a:off x="1538344" y="2000922"/>
            <a:ext cx="11887200" cy="5920070"/>
          </a:xfrm>
        </p:spPr>
        <p:txBody>
          <a:bodyPr>
            <a:normAutofit fontScale="92500" lnSpcReduction="20000"/>
          </a:bodyPr>
          <a:lstStyle/>
          <a:p>
            <a:pPr>
              <a:spcBef>
                <a:spcPts val="2880"/>
              </a:spcBef>
            </a:pPr>
            <a:r>
              <a:rPr lang="en-US" sz="2900" b="1" dirty="0"/>
              <a:t>Total organic fluorine analysis</a:t>
            </a:r>
            <a:r>
              <a:rPr lang="en-US" sz="2900" dirty="0"/>
              <a:t> – Are we measuring 90% or 10% of PFAS present in a sample? </a:t>
            </a:r>
          </a:p>
          <a:p>
            <a:pPr>
              <a:spcBef>
                <a:spcPts val="2880"/>
              </a:spcBef>
            </a:pPr>
            <a:r>
              <a:rPr lang="en-US" sz="2900" b="1" dirty="0"/>
              <a:t>Essentiality </a:t>
            </a:r>
            <a:r>
              <a:rPr lang="en-US" sz="2900" dirty="0"/>
              <a:t>–</a:t>
            </a:r>
            <a:r>
              <a:rPr lang="en-US" sz="2900" b="1" dirty="0"/>
              <a:t> </a:t>
            </a:r>
            <a:r>
              <a:rPr lang="en-US" sz="2900" dirty="0"/>
              <a:t>Where are chemicals really needed and where can we replace with safer alternatives? </a:t>
            </a:r>
            <a:r>
              <a:rPr lang="en-US" sz="2200" dirty="0"/>
              <a:t>(</a:t>
            </a:r>
            <a:r>
              <a:rPr lang="en-US" sz="2200" i="1" dirty="0"/>
              <a:t>Cousins et al., 2019)</a:t>
            </a:r>
            <a:endParaRPr lang="en-US" sz="2200" dirty="0"/>
          </a:p>
          <a:p>
            <a:pPr>
              <a:spcBef>
                <a:spcPts val="2880"/>
              </a:spcBef>
            </a:pPr>
            <a:r>
              <a:rPr lang="en-US" sz="2900" b="1" dirty="0"/>
              <a:t>Assessing alternatives </a:t>
            </a:r>
            <a:r>
              <a:rPr lang="en-US" sz="2900" dirty="0"/>
              <a:t>– Are our substitutes safer?</a:t>
            </a:r>
          </a:p>
          <a:p>
            <a:pPr>
              <a:spcBef>
                <a:spcPts val="2880"/>
              </a:spcBef>
            </a:pPr>
            <a:r>
              <a:rPr lang="en-US" sz="2900" b="1" dirty="0"/>
              <a:t>PFAS as a class </a:t>
            </a:r>
            <a:r>
              <a:rPr lang="en-US" sz="2900" dirty="0"/>
              <a:t>–</a:t>
            </a:r>
            <a:r>
              <a:rPr lang="en-US" sz="2900" b="1" dirty="0"/>
              <a:t> </a:t>
            </a:r>
            <a:r>
              <a:rPr lang="en-US" sz="2900" dirty="0"/>
              <a:t>One chemical group or subclasses? </a:t>
            </a:r>
            <a:r>
              <a:rPr lang="en-US" sz="2400" dirty="0"/>
              <a:t>Too many PFAS to do proper toxicity testing (including mixtures)</a:t>
            </a:r>
          </a:p>
          <a:p>
            <a:pPr lvl="1"/>
            <a:r>
              <a:rPr lang="en-US" sz="2400" dirty="0"/>
              <a:t>The National Academy of Sciences, Engineering, and Medicine (NASEM) recently addressed hazards to Organo-Halogen Flame retardants in a report to the Consumer Product Safety Commission (CPSC – 7/24/2019).</a:t>
            </a:r>
          </a:p>
          <a:p>
            <a:pPr lvl="2"/>
            <a:r>
              <a:rPr lang="en-US" sz="1900" dirty="0"/>
              <a:t>NASEM strongly endorsed the use of subclasses of </a:t>
            </a:r>
            <a:r>
              <a:rPr lang="en-US" sz="1900" dirty="0" err="1"/>
              <a:t>organohalogens</a:t>
            </a:r>
            <a:r>
              <a:rPr lang="en-US" sz="1900" dirty="0"/>
              <a:t> in hazard assessment along with the use of alternative toxicological approaches.</a:t>
            </a:r>
          </a:p>
          <a:p>
            <a:pPr lvl="1">
              <a:spcBef>
                <a:spcPts val="2880"/>
              </a:spcBef>
            </a:pPr>
            <a:r>
              <a:rPr lang="en-US" sz="2400" dirty="0">
                <a:solidFill>
                  <a:srgbClr val="FF0000"/>
                </a:solidFill>
              </a:rPr>
              <a:t>Regulate PFAS as A Class (</a:t>
            </a:r>
            <a:r>
              <a:rPr lang="en-US" sz="2400" i="1" dirty="0"/>
              <a:t>(Kwiatkowski et al., ES&amp;T Lett. 2020)</a:t>
            </a:r>
          </a:p>
          <a:p>
            <a:pPr lvl="1">
              <a:spcBef>
                <a:spcPts val="2880"/>
              </a:spcBef>
            </a:pPr>
            <a:r>
              <a:rPr lang="en-US" sz="2400" dirty="0">
                <a:solidFill>
                  <a:srgbClr val="FF0000"/>
                </a:solidFill>
              </a:rPr>
              <a:t>Regulate PFAS as Subclasses </a:t>
            </a:r>
            <a:r>
              <a:rPr lang="en-US" sz="2400" i="1" dirty="0"/>
              <a:t>(Cousins et al., Env. Sci, </a:t>
            </a:r>
            <a:r>
              <a:rPr lang="en-US" sz="2400" i="1" dirty="0" err="1"/>
              <a:t>Processes&amp;Impacts</a:t>
            </a:r>
            <a:r>
              <a:rPr lang="en-US" sz="2400" i="1" dirty="0"/>
              <a:t>, 2020)</a:t>
            </a:r>
          </a:p>
          <a:p>
            <a:pPr lvl="1">
              <a:spcBef>
                <a:spcPts val="2880"/>
              </a:spcBef>
            </a:pPr>
            <a:endParaRPr lang="en-US" sz="2400" dirty="0">
              <a:solidFill>
                <a:srgbClr val="FF0000"/>
              </a:solidFill>
            </a:endParaRPr>
          </a:p>
          <a:p>
            <a:pPr>
              <a:spcBef>
                <a:spcPts val="2880"/>
              </a:spcBef>
            </a:pPr>
            <a:endParaRPr lang="en-US" sz="2900" dirty="0"/>
          </a:p>
        </p:txBody>
      </p:sp>
    </p:spTree>
    <p:extLst>
      <p:ext uri="{BB962C8B-B14F-4D97-AF65-F5344CB8AC3E}">
        <p14:creationId xmlns:p14="http://schemas.microsoft.com/office/powerpoint/2010/main" val="2313267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6F0ED-2D43-476A-9BAD-4194DA5A989B}"/>
              </a:ext>
            </a:extLst>
          </p:cNvPr>
          <p:cNvSpPr>
            <a:spLocks noGrp="1"/>
          </p:cNvSpPr>
          <p:nvPr>
            <p:ph type="title"/>
          </p:nvPr>
        </p:nvSpPr>
        <p:spPr>
          <a:xfrm>
            <a:off x="738230" y="1011447"/>
            <a:ext cx="12618720" cy="1590676"/>
          </a:xfrm>
        </p:spPr>
        <p:txBody>
          <a:bodyPr>
            <a:normAutofit fontScale="90000"/>
          </a:bodyPr>
          <a:lstStyle/>
          <a:p>
            <a:r>
              <a:rPr lang="en-US" sz="6400" b="1" i="1" dirty="0"/>
              <a:t>THANK YOU!!!</a:t>
            </a:r>
            <a:r>
              <a:rPr lang="en-US" dirty="0"/>
              <a:t/>
            </a:r>
            <a:br>
              <a:rPr lang="en-US" dirty="0"/>
            </a:br>
            <a:r>
              <a:rPr lang="en-US" dirty="0"/>
              <a:t/>
            </a:r>
            <a:br>
              <a:rPr lang="en-US" dirty="0"/>
            </a:br>
            <a:r>
              <a:rPr lang="en-US" dirty="0"/>
              <a:t>	</a:t>
            </a:r>
          </a:p>
        </p:txBody>
      </p:sp>
      <p:pic>
        <p:nvPicPr>
          <p:cNvPr id="4" name="Content Placeholder 3">
            <a:extLst>
              <a:ext uri="{FF2B5EF4-FFF2-40B4-BE49-F238E27FC236}">
                <a16:creationId xmlns:a16="http://schemas.microsoft.com/office/drawing/2014/main" xmlns="" id="{9F04903C-5063-4195-97D3-92CA9D4E52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6970" y="1011445"/>
            <a:ext cx="7315200" cy="4343400"/>
          </a:xfrm>
          <a:prstGeom prst="rect">
            <a:avLst/>
          </a:prstGeom>
        </p:spPr>
      </p:pic>
      <p:pic>
        <p:nvPicPr>
          <p:cNvPr id="6" name="Content Placeholder 3">
            <a:extLst>
              <a:ext uri="{FF2B5EF4-FFF2-40B4-BE49-F238E27FC236}">
                <a16:creationId xmlns:a16="http://schemas.microsoft.com/office/drawing/2014/main" xmlns="" id="{4B61F951-37AB-42DB-9739-2F07C0A0F0B6}"/>
              </a:ext>
            </a:extLst>
          </p:cNvPr>
          <p:cNvPicPr>
            <a:picLocks noChangeAspect="1"/>
          </p:cNvPicPr>
          <p:nvPr/>
        </p:nvPicPr>
        <p:blipFill>
          <a:blip r:embed="rId3"/>
          <a:stretch>
            <a:fillRect/>
          </a:stretch>
        </p:blipFill>
        <p:spPr>
          <a:xfrm>
            <a:off x="738232" y="4376537"/>
            <a:ext cx="4788367" cy="2480090"/>
          </a:xfrm>
          <a:prstGeom prst="rect">
            <a:avLst/>
          </a:prstGeom>
        </p:spPr>
      </p:pic>
    </p:spTree>
    <p:extLst>
      <p:ext uri="{BB962C8B-B14F-4D97-AF65-F5344CB8AC3E}">
        <p14:creationId xmlns:p14="http://schemas.microsoft.com/office/powerpoint/2010/main" val="396060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617B8-75D5-4739-A698-58142134B09F}"/>
              </a:ext>
            </a:extLst>
          </p:cNvPr>
          <p:cNvSpPr>
            <a:spLocks noGrp="1"/>
          </p:cNvSpPr>
          <p:nvPr>
            <p:ph type="title"/>
          </p:nvPr>
        </p:nvSpPr>
        <p:spPr/>
        <p:txBody>
          <a:bodyPr/>
          <a:lstStyle/>
          <a:p>
            <a:r>
              <a:rPr lang="en-US" dirty="0"/>
              <a:t>Tens of Thousands of Chemicals in Commerce</a:t>
            </a:r>
          </a:p>
        </p:txBody>
      </p:sp>
      <p:sp>
        <p:nvSpPr>
          <p:cNvPr id="3" name="Content Placeholder 2">
            <a:extLst>
              <a:ext uri="{FF2B5EF4-FFF2-40B4-BE49-F238E27FC236}">
                <a16:creationId xmlns:a16="http://schemas.microsoft.com/office/drawing/2014/main" xmlns="" id="{44705F6E-8FF6-485B-87C5-B06E3E79661C}"/>
              </a:ext>
            </a:extLst>
          </p:cNvPr>
          <p:cNvSpPr>
            <a:spLocks noGrp="1"/>
          </p:cNvSpPr>
          <p:nvPr>
            <p:ph idx="1"/>
          </p:nvPr>
        </p:nvSpPr>
        <p:spPr/>
        <p:txBody>
          <a:bodyPr/>
          <a:lstStyle/>
          <a:p>
            <a:r>
              <a:rPr lang="en-US" dirty="0"/>
              <a:t>Toxicity Data – </a:t>
            </a:r>
          </a:p>
          <a:p>
            <a:pPr lvl="1"/>
            <a:r>
              <a:rPr lang="en-US" dirty="0"/>
              <a:t>Any on ~20%</a:t>
            </a:r>
          </a:p>
          <a:p>
            <a:pPr lvl="1"/>
            <a:r>
              <a:rPr lang="en-US" dirty="0"/>
              <a:t>Adequate on very few</a:t>
            </a:r>
          </a:p>
          <a:p>
            <a:r>
              <a:rPr lang="en-US" dirty="0"/>
              <a:t>Are Chemicals like people – Innocent until proven guilty?</a:t>
            </a:r>
          </a:p>
          <a:p>
            <a:pPr lvl="1"/>
            <a:r>
              <a:rPr lang="en-US" dirty="0"/>
              <a:t>Or should Safety be Assessed before marketing?</a:t>
            </a:r>
          </a:p>
          <a:p>
            <a:pPr lvl="1"/>
            <a:r>
              <a:rPr lang="en-US" dirty="0"/>
              <a:t>Precautionary Principle – act in the presence of concerning information</a:t>
            </a:r>
          </a:p>
          <a:p>
            <a:pPr marL="548618" lvl="1" indent="0">
              <a:buNone/>
            </a:pPr>
            <a:endParaRPr lang="en-US" dirty="0"/>
          </a:p>
          <a:p>
            <a:endParaRPr lang="en-US" dirty="0"/>
          </a:p>
        </p:txBody>
      </p:sp>
    </p:spTree>
    <p:extLst>
      <p:ext uri="{BB962C8B-B14F-4D97-AF65-F5344CB8AC3E}">
        <p14:creationId xmlns:p14="http://schemas.microsoft.com/office/powerpoint/2010/main" val="214203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86E7DC-A760-498F-98FA-AC94280534EE}"/>
              </a:ext>
            </a:extLst>
          </p:cNvPr>
          <p:cNvSpPr>
            <a:spLocks noGrp="1"/>
          </p:cNvSpPr>
          <p:nvPr>
            <p:ph type="title"/>
          </p:nvPr>
        </p:nvSpPr>
        <p:spPr/>
        <p:txBody>
          <a:bodyPr/>
          <a:lstStyle/>
          <a:p>
            <a:r>
              <a:rPr lang="en-US" dirty="0"/>
              <a:t>One Chemical at a Time Approach to Risk or Hazard</a:t>
            </a:r>
          </a:p>
        </p:txBody>
      </p:sp>
      <p:sp>
        <p:nvSpPr>
          <p:cNvPr id="3" name="Content Placeholder 2">
            <a:extLst>
              <a:ext uri="{FF2B5EF4-FFF2-40B4-BE49-F238E27FC236}">
                <a16:creationId xmlns:a16="http://schemas.microsoft.com/office/drawing/2014/main" xmlns="" id="{B3DC8A2D-AF8A-48B7-9BEA-E498B19AA355}"/>
              </a:ext>
            </a:extLst>
          </p:cNvPr>
          <p:cNvSpPr>
            <a:spLocks noGrp="1"/>
          </p:cNvSpPr>
          <p:nvPr>
            <p:ph idx="1"/>
          </p:nvPr>
        </p:nvSpPr>
        <p:spPr/>
        <p:txBody>
          <a:bodyPr/>
          <a:lstStyle/>
          <a:p>
            <a:r>
              <a:rPr lang="en-US" dirty="0"/>
              <a:t>Time and resource intensive</a:t>
            </a:r>
          </a:p>
          <a:p>
            <a:r>
              <a:rPr lang="en-US" dirty="0"/>
              <a:t>Data often limited</a:t>
            </a:r>
          </a:p>
          <a:p>
            <a:r>
              <a:rPr lang="en-US" dirty="0"/>
              <a:t>Assumption that chemicals with NO data are not hazardous</a:t>
            </a:r>
          </a:p>
          <a:p>
            <a:pPr lvl="1"/>
            <a:r>
              <a:rPr lang="en-US" dirty="0"/>
              <a:t>“innocent until proven guilty”</a:t>
            </a:r>
          </a:p>
          <a:p>
            <a:r>
              <a:rPr lang="en-US" dirty="0"/>
              <a:t>Regrettable substitutions</a:t>
            </a:r>
          </a:p>
          <a:p>
            <a:pPr lvl="1"/>
            <a:r>
              <a:rPr lang="en-US" dirty="0"/>
              <a:t>“Whack a mole”; chemical conveyor belt</a:t>
            </a:r>
          </a:p>
          <a:p>
            <a:r>
              <a:rPr lang="en-US" dirty="0"/>
              <a:t>Ignoring cumulative risk and under estimation of cumulative risks posed by multiple chemicals</a:t>
            </a:r>
          </a:p>
        </p:txBody>
      </p:sp>
    </p:spTree>
    <p:extLst>
      <p:ext uri="{BB962C8B-B14F-4D97-AF65-F5344CB8AC3E}">
        <p14:creationId xmlns:p14="http://schemas.microsoft.com/office/powerpoint/2010/main" val="1909865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7B0F2-48DC-4149-AEA2-0994D303E3A5}"/>
              </a:ext>
            </a:extLst>
          </p:cNvPr>
          <p:cNvSpPr>
            <a:spLocks noGrp="1"/>
          </p:cNvSpPr>
          <p:nvPr>
            <p:ph type="title"/>
          </p:nvPr>
        </p:nvSpPr>
        <p:spPr/>
        <p:txBody>
          <a:bodyPr/>
          <a:lstStyle/>
          <a:p>
            <a:r>
              <a:rPr lang="en-US" dirty="0"/>
              <a:t>Classic Risk Assessment Paradigm</a:t>
            </a:r>
            <a:br>
              <a:rPr lang="en-US" dirty="0"/>
            </a:br>
            <a:r>
              <a:rPr lang="en-US" dirty="0"/>
              <a:t>	(NAS Red Book)</a:t>
            </a:r>
          </a:p>
        </p:txBody>
      </p:sp>
      <p:sp>
        <p:nvSpPr>
          <p:cNvPr id="3" name="Content Placeholder 2">
            <a:extLst>
              <a:ext uri="{FF2B5EF4-FFF2-40B4-BE49-F238E27FC236}">
                <a16:creationId xmlns:a16="http://schemas.microsoft.com/office/drawing/2014/main" xmlns="" id="{DD883634-0AD6-4D70-953B-3CC5DF9D7E43}"/>
              </a:ext>
            </a:extLst>
          </p:cNvPr>
          <p:cNvSpPr>
            <a:spLocks noGrp="1"/>
          </p:cNvSpPr>
          <p:nvPr>
            <p:ph idx="1"/>
          </p:nvPr>
        </p:nvSpPr>
        <p:spPr/>
        <p:txBody>
          <a:bodyPr/>
          <a:lstStyle/>
          <a:p>
            <a:r>
              <a:rPr lang="en-US" dirty="0"/>
              <a:t>Hazard Assessment</a:t>
            </a:r>
          </a:p>
          <a:p>
            <a:pPr lvl="1"/>
            <a:r>
              <a:rPr lang="en-US" dirty="0"/>
              <a:t>Potential for harm</a:t>
            </a:r>
          </a:p>
          <a:p>
            <a:r>
              <a:rPr lang="en-US" dirty="0"/>
              <a:t>Exposure Assessment</a:t>
            </a:r>
          </a:p>
          <a:p>
            <a:pPr lvl="1"/>
            <a:r>
              <a:rPr lang="en-US" dirty="0"/>
              <a:t>Source-</a:t>
            </a:r>
            <a:r>
              <a:rPr lang="en-US" dirty="0">
                <a:sym typeface="Wingdings" panose="05000000000000000000" pitchFamily="2" charset="2"/>
              </a:rPr>
              <a:t>receptor- internal exposure</a:t>
            </a:r>
          </a:p>
          <a:p>
            <a:pPr lvl="1"/>
            <a:r>
              <a:rPr lang="en-US" dirty="0">
                <a:sym typeface="Wingdings" panose="05000000000000000000" pitchFamily="2" charset="2"/>
              </a:rPr>
              <a:t>Biomonitoring</a:t>
            </a:r>
            <a:endParaRPr lang="en-US" dirty="0"/>
          </a:p>
          <a:p>
            <a:r>
              <a:rPr lang="en-US" dirty="0"/>
              <a:t>Dose/Response Assessment</a:t>
            </a:r>
          </a:p>
          <a:p>
            <a:pPr lvl="1"/>
            <a:r>
              <a:rPr lang="en-US" dirty="0"/>
              <a:t>The dose makes the poison</a:t>
            </a:r>
          </a:p>
          <a:p>
            <a:pPr lvl="2"/>
            <a:r>
              <a:rPr lang="en-US" dirty="0"/>
              <a:t>So does the timing!</a:t>
            </a:r>
          </a:p>
          <a:p>
            <a:r>
              <a:rPr lang="en-US" dirty="0"/>
              <a:t>Risk Characterization – Putting it all together</a:t>
            </a:r>
          </a:p>
        </p:txBody>
      </p:sp>
      <p:sp>
        <p:nvSpPr>
          <p:cNvPr id="4" name="TextBox 3">
            <a:extLst>
              <a:ext uri="{FF2B5EF4-FFF2-40B4-BE49-F238E27FC236}">
                <a16:creationId xmlns:a16="http://schemas.microsoft.com/office/drawing/2014/main" xmlns="" id="{DFDA2035-C9FE-430D-B6D1-A79051C40FD3}"/>
              </a:ext>
            </a:extLst>
          </p:cNvPr>
          <p:cNvSpPr txBox="1"/>
          <p:nvPr/>
        </p:nvSpPr>
        <p:spPr>
          <a:xfrm>
            <a:off x="4217669" y="7412357"/>
            <a:ext cx="6732270" cy="553998"/>
          </a:xfrm>
          <a:prstGeom prst="rect">
            <a:avLst/>
          </a:prstGeom>
          <a:noFill/>
        </p:spPr>
        <p:txBody>
          <a:bodyPr wrap="square" lIns="109723" tIns="54862" rIns="109723" bIns="54862" rtlCol="0">
            <a:spAutoFit/>
          </a:bodyPr>
          <a:lstStyle/>
          <a:p>
            <a:pPr defTabSz="1097236"/>
            <a:r>
              <a:rPr lang="en-US" sz="2900" dirty="0">
                <a:solidFill>
                  <a:prstClr val="black"/>
                </a:solidFill>
              </a:rPr>
              <a:t>Risk management – Policy and Regulations</a:t>
            </a:r>
          </a:p>
        </p:txBody>
      </p:sp>
    </p:spTree>
    <p:extLst>
      <p:ext uri="{BB962C8B-B14F-4D97-AF65-F5344CB8AC3E}">
        <p14:creationId xmlns:p14="http://schemas.microsoft.com/office/powerpoint/2010/main" val="1424160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633A5D-EF65-4BBD-9B3E-AE7F81DDE819}"/>
              </a:ext>
            </a:extLst>
          </p:cNvPr>
          <p:cNvSpPr>
            <a:spLocks noGrp="1"/>
          </p:cNvSpPr>
          <p:nvPr>
            <p:ph type="title"/>
          </p:nvPr>
        </p:nvSpPr>
        <p:spPr/>
        <p:txBody>
          <a:bodyPr/>
          <a:lstStyle/>
          <a:p>
            <a:r>
              <a:rPr lang="en-US" dirty="0"/>
              <a:t>Class Approach</a:t>
            </a:r>
          </a:p>
        </p:txBody>
      </p:sp>
      <p:sp>
        <p:nvSpPr>
          <p:cNvPr id="3" name="Content Placeholder 2">
            <a:extLst>
              <a:ext uri="{FF2B5EF4-FFF2-40B4-BE49-F238E27FC236}">
                <a16:creationId xmlns:a16="http://schemas.microsoft.com/office/drawing/2014/main" xmlns="" id="{886E63E5-159C-4158-B149-DE81F9DE9EA7}"/>
              </a:ext>
            </a:extLst>
          </p:cNvPr>
          <p:cNvSpPr>
            <a:spLocks noGrp="1"/>
          </p:cNvSpPr>
          <p:nvPr>
            <p:ph idx="1"/>
          </p:nvPr>
        </p:nvSpPr>
        <p:spPr/>
        <p:txBody>
          <a:bodyPr/>
          <a:lstStyle/>
          <a:p>
            <a:r>
              <a:rPr lang="en-US" dirty="0"/>
              <a:t>Common chemical group (e.g., acid)</a:t>
            </a:r>
          </a:p>
          <a:p>
            <a:r>
              <a:rPr lang="en-US" dirty="0"/>
              <a:t>Similar  physical and chemical properties ( e.g., boiling point, lipophilicity)</a:t>
            </a:r>
          </a:p>
          <a:p>
            <a:r>
              <a:rPr lang="en-US" dirty="0"/>
              <a:t>Effects on similar organs or biological systems (e.g., nervous system)</a:t>
            </a:r>
          </a:p>
          <a:p>
            <a:r>
              <a:rPr lang="en-US" dirty="0"/>
              <a:t>Similar effect even if different Mode of Action (e.g., hypothyroidism)</a:t>
            </a:r>
          </a:p>
          <a:p>
            <a:r>
              <a:rPr lang="en-US" dirty="0"/>
              <a:t>Similar effect caused by same mechanism (e.g., anticholinesterase)</a:t>
            </a:r>
          </a:p>
          <a:p>
            <a:r>
              <a:rPr lang="en-US" dirty="0"/>
              <a:t>Similar Hazard Traits ( e.g., endocrine disruption)</a:t>
            </a:r>
          </a:p>
          <a:p>
            <a:r>
              <a:rPr lang="en-US" dirty="0"/>
              <a:t>Common uses or Functions (e.g., pesticides)</a:t>
            </a:r>
          </a:p>
        </p:txBody>
      </p:sp>
    </p:spTree>
    <p:extLst>
      <p:ext uri="{BB962C8B-B14F-4D97-AF65-F5344CB8AC3E}">
        <p14:creationId xmlns:p14="http://schemas.microsoft.com/office/powerpoint/2010/main" val="3228629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E0403-65BC-4C7E-86AB-ECB4DE2325B6}"/>
              </a:ext>
            </a:extLst>
          </p:cNvPr>
          <p:cNvSpPr>
            <a:spLocks noGrp="1"/>
          </p:cNvSpPr>
          <p:nvPr>
            <p:ph type="title"/>
          </p:nvPr>
        </p:nvSpPr>
        <p:spPr/>
        <p:txBody>
          <a:bodyPr/>
          <a:lstStyle/>
          <a:p>
            <a:r>
              <a:rPr lang="en-US" dirty="0"/>
              <a:t>Chemicals Already regulated as a Class</a:t>
            </a:r>
          </a:p>
        </p:txBody>
      </p:sp>
      <p:sp>
        <p:nvSpPr>
          <p:cNvPr id="3" name="Text Placeholder 2">
            <a:extLst>
              <a:ext uri="{FF2B5EF4-FFF2-40B4-BE49-F238E27FC236}">
                <a16:creationId xmlns:a16="http://schemas.microsoft.com/office/drawing/2014/main" xmlns="" id="{6EE7F46B-6334-46D9-BF6D-DE30C68DADDC}"/>
              </a:ext>
            </a:extLst>
          </p:cNvPr>
          <p:cNvSpPr>
            <a:spLocks noGrp="1"/>
          </p:cNvSpPr>
          <p:nvPr>
            <p:ph type="body" idx="1"/>
          </p:nvPr>
        </p:nvSpPr>
        <p:spPr/>
        <p:txBody>
          <a:bodyPr/>
          <a:lstStyle/>
          <a:p>
            <a:r>
              <a:rPr lang="en-US" dirty="0"/>
              <a:t>Dioxins</a:t>
            </a:r>
          </a:p>
        </p:txBody>
      </p:sp>
      <p:sp>
        <p:nvSpPr>
          <p:cNvPr id="4" name="Content Placeholder 3">
            <a:extLst>
              <a:ext uri="{FF2B5EF4-FFF2-40B4-BE49-F238E27FC236}">
                <a16:creationId xmlns:a16="http://schemas.microsoft.com/office/drawing/2014/main" xmlns="" id="{AD05D2A4-7D1D-4BE2-932F-17FF19CEF14B}"/>
              </a:ext>
            </a:extLst>
          </p:cNvPr>
          <p:cNvSpPr>
            <a:spLocks noGrp="1"/>
          </p:cNvSpPr>
          <p:nvPr>
            <p:ph sz="half" idx="2"/>
          </p:nvPr>
        </p:nvSpPr>
        <p:spPr/>
        <p:txBody>
          <a:bodyPr/>
          <a:lstStyle/>
          <a:p>
            <a:r>
              <a:rPr lang="en-US" dirty="0"/>
              <a:t>TCDD+DL-Dioxins, Furans, PCBs</a:t>
            </a:r>
          </a:p>
          <a:p>
            <a:r>
              <a:rPr lang="en-US" dirty="0"/>
              <a:t>Common Mechanism (Ah Receptor)</a:t>
            </a:r>
          </a:p>
          <a:p>
            <a:endParaRPr lang="en-US" dirty="0"/>
          </a:p>
        </p:txBody>
      </p:sp>
      <p:sp>
        <p:nvSpPr>
          <p:cNvPr id="5" name="Text Placeholder 4">
            <a:extLst>
              <a:ext uri="{FF2B5EF4-FFF2-40B4-BE49-F238E27FC236}">
                <a16:creationId xmlns:a16="http://schemas.microsoft.com/office/drawing/2014/main" xmlns="" id="{0AAF75DB-EF8E-47F2-85DA-76D86A7C967C}"/>
              </a:ext>
            </a:extLst>
          </p:cNvPr>
          <p:cNvSpPr>
            <a:spLocks noGrp="1"/>
          </p:cNvSpPr>
          <p:nvPr>
            <p:ph type="body" sz="quarter" idx="3"/>
          </p:nvPr>
        </p:nvSpPr>
        <p:spPr/>
        <p:txBody>
          <a:bodyPr/>
          <a:lstStyle/>
          <a:p>
            <a:r>
              <a:rPr lang="en-US" dirty="0"/>
              <a:t>PCBs</a:t>
            </a:r>
          </a:p>
        </p:txBody>
      </p:sp>
      <p:sp>
        <p:nvSpPr>
          <p:cNvPr id="6" name="Content Placeholder 5">
            <a:extLst>
              <a:ext uri="{FF2B5EF4-FFF2-40B4-BE49-F238E27FC236}">
                <a16:creationId xmlns:a16="http://schemas.microsoft.com/office/drawing/2014/main" xmlns="" id="{5E5C64A5-0E50-4F7A-A78E-0DBB816808D6}"/>
              </a:ext>
            </a:extLst>
          </p:cNvPr>
          <p:cNvSpPr>
            <a:spLocks noGrp="1"/>
          </p:cNvSpPr>
          <p:nvPr>
            <p:ph sz="quarter" idx="4"/>
          </p:nvPr>
        </p:nvSpPr>
        <p:spPr/>
        <p:txBody>
          <a:bodyPr/>
          <a:lstStyle/>
          <a:p>
            <a:r>
              <a:rPr lang="en-US" dirty="0"/>
              <a:t>Multiple Mechanisms</a:t>
            </a:r>
          </a:p>
          <a:p>
            <a:pPr lvl="1"/>
            <a:r>
              <a:rPr lang="en-US" dirty="0" err="1"/>
              <a:t>AhR</a:t>
            </a:r>
            <a:r>
              <a:rPr lang="en-US" dirty="0"/>
              <a:t>, PXR/SXR, CAR, etc.</a:t>
            </a:r>
          </a:p>
          <a:p>
            <a:endParaRPr lang="en-US" dirty="0"/>
          </a:p>
        </p:txBody>
      </p:sp>
      <p:pic>
        <p:nvPicPr>
          <p:cNvPr id="7" name="Picture 6">
            <a:extLst>
              <a:ext uri="{FF2B5EF4-FFF2-40B4-BE49-F238E27FC236}">
                <a16:creationId xmlns:a16="http://schemas.microsoft.com/office/drawing/2014/main" xmlns="" id="{6ECD3ECB-1104-4C28-B233-2CFB6706E304}"/>
              </a:ext>
            </a:extLst>
          </p:cNvPr>
          <p:cNvPicPr>
            <a:picLocks noChangeAspect="1"/>
          </p:cNvPicPr>
          <p:nvPr/>
        </p:nvPicPr>
        <p:blipFill>
          <a:blip r:embed="rId2"/>
          <a:stretch>
            <a:fillRect/>
          </a:stretch>
        </p:blipFill>
        <p:spPr>
          <a:xfrm>
            <a:off x="926814" y="4585337"/>
            <a:ext cx="6270276" cy="2415539"/>
          </a:xfrm>
          <a:prstGeom prst="rect">
            <a:avLst/>
          </a:prstGeom>
        </p:spPr>
      </p:pic>
      <p:pic>
        <p:nvPicPr>
          <p:cNvPr id="8" name="Picture 7">
            <a:extLst>
              <a:ext uri="{FF2B5EF4-FFF2-40B4-BE49-F238E27FC236}">
                <a16:creationId xmlns:a16="http://schemas.microsoft.com/office/drawing/2014/main" xmlns="" id="{53B7FFDE-91B0-49CA-A003-553625161222}"/>
              </a:ext>
            </a:extLst>
          </p:cNvPr>
          <p:cNvPicPr>
            <a:picLocks noChangeAspect="1"/>
          </p:cNvPicPr>
          <p:nvPr/>
        </p:nvPicPr>
        <p:blipFill>
          <a:blip r:embed="rId3"/>
          <a:stretch>
            <a:fillRect/>
          </a:stretch>
        </p:blipFill>
        <p:spPr>
          <a:xfrm>
            <a:off x="7852412" y="4114800"/>
            <a:ext cx="4763310" cy="3696384"/>
          </a:xfrm>
          <a:prstGeom prst="rect">
            <a:avLst/>
          </a:prstGeom>
        </p:spPr>
      </p:pic>
    </p:spTree>
    <p:extLst>
      <p:ext uri="{BB962C8B-B14F-4D97-AF65-F5344CB8AC3E}">
        <p14:creationId xmlns:p14="http://schemas.microsoft.com/office/powerpoint/2010/main" val="106389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AD30BDA-055B-430B-A4C7-37AF46A74AA4}"/>
              </a:ext>
            </a:extLst>
          </p:cNvPr>
          <p:cNvSpPr>
            <a:spLocks noGrp="1"/>
          </p:cNvSpPr>
          <p:nvPr>
            <p:ph type="body" idx="1"/>
          </p:nvPr>
        </p:nvSpPr>
        <p:spPr/>
        <p:txBody>
          <a:bodyPr/>
          <a:lstStyle/>
          <a:p>
            <a:r>
              <a:rPr lang="en-US" dirty="0"/>
              <a:t>PM2.5 Air Pollution</a:t>
            </a:r>
          </a:p>
        </p:txBody>
      </p:sp>
      <p:sp>
        <p:nvSpPr>
          <p:cNvPr id="4" name="Content Placeholder 3">
            <a:extLst>
              <a:ext uri="{FF2B5EF4-FFF2-40B4-BE49-F238E27FC236}">
                <a16:creationId xmlns:a16="http://schemas.microsoft.com/office/drawing/2014/main" xmlns="" id="{C2363CDC-53E1-4BF6-A258-28826D358C03}"/>
              </a:ext>
            </a:extLst>
          </p:cNvPr>
          <p:cNvSpPr>
            <a:spLocks noGrp="1"/>
          </p:cNvSpPr>
          <p:nvPr>
            <p:ph sz="half" idx="2"/>
          </p:nvPr>
        </p:nvSpPr>
        <p:spPr/>
        <p:txBody>
          <a:bodyPr/>
          <a:lstStyle/>
          <a:p>
            <a:r>
              <a:rPr lang="en-US" dirty="0"/>
              <a:t>Metals</a:t>
            </a:r>
          </a:p>
          <a:p>
            <a:r>
              <a:rPr lang="en-US" dirty="0"/>
              <a:t>PAHs</a:t>
            </a:r>
          </a:p>
          <a:p>
            <a:r>
              <a:rPr lang="en-US" dirty="0"/>
              <a:t>Sulfates</a:t>
            </a:r>
          </a:p>
          <a:p>
            <a:r>
              <a:rPr lang="en-US" dirty="0"/>
              <a:t>Nitrates</a:t>
            </a:r>
          </a:p>
          <a:p>
            <a:pPr marL="0" indent="0">
              <a:buNone/>
            </a:pPr>
            <a:r>
              <a:rPr lang="en-US" i="1" dirty="0"/>
              <a:t>Regulated by Mass</a:t>
            </a:r>
          </a:p>
        </p:txBody>
      </p:sp>
      <p:sp>
        <p:nvSpPr>
          <p:cNvPr id="5" name="Text Placeholder 4">
            <a:extLst>
              <a:ext uri="{FF2B5EF4-FFF2-40B4-BE49-F238E27FC236}">
                <a16:creationId xmlns:a16="http://schemas.microsoft.com/office/drawing/2014/main" xmlns="" id="{B6757B96-EDCD-4E10-97B6-13E98C89259D}"/>
              </a:ext>
            </a:extLst>
          </p:cNvPr>
          <p:cNvSpPr>
            <a:spLocks noGrp="1"/>
          </p:cNvSpPr>
          <p:nvPr>
            <p:ph type="body" sz="quarter" idx="3"/>
          </p:nvPr>
        </p:nvSpPr>
        <p:spPr/>
        <p:txBody>
          <a:bodyPr/>
          <a:lstStyle/>
          <a:p>
            <a:r>
              <a:rPr lang="en-US" dirty="0"/>
              <a:t>Phthalates</a:t>
            </a:r>
          </a:p>
        </p:txBody>
      </p:sp>
      <p:sp>
        <p:nvSpPr>
          <p:cNvPr id="6" name="Content Placeholder 5">
            <a:extLst>
              <a:ext uri="{FF2B5EF4-FFF2-40B4-BE49-F238E27FC236}">
                <a16:creationId xmlns:a16="http://schemas.microsoft.com/office/drawing/2014/main" xmlns="" id="{43016D7B-DEB4-4848-8C4A-4FD980CF3CD8}"/>
              </a:ext>
            </a:extLst>
          </p:cNvPr>
          <p:cNvSpPr>
            <a:spLocks noGrp="1"/>
          </p:cNvSpPr>
          <p:nvPr>
            <p:ph sz="quarter" idx="4"/>
          </p:nvPr>
        </p:nvSpPr>
        <p:spPr/>
        <p:txBody>
          <a:bodyPr/>
          <a:lstStyle/>
          <a:p>
            <a:r>
              <a:rPr lang="en-US" dirty="0"/>
              <a:t>Plasticizers</a:t>
            </a:r>
          </a:p>
          <a:p>
            <a:r>
              <a:rPr lang="en-US" dirty="0"/>
              <a:t>Several Modes of Action</a:t>
            </a:r>
          </a:p>
          <a:p>
            <a:endParaRPr lang="en-US" dirty="0"/>
          </a:p>
        </p:txBody>
      </p:sp>
      <p:sp>
        <p:nvSpPr>
          <p:cNvPr id="7" name="Title 1">
            <a:extLst>
              <a:ext uri="{FF2B5EF4-FFF2-40B4-BE49-F238E27FC236}">
                <a16:creationId xmlns:a16="http://schemas.microsoft.com/office/drawing/2014/main" xmlns="" id="{85993744-200A-4499-A09D-B06A66150819}"/>
              </a:ext>
            </a:extLst>
          </p:cNvPr>
          <p:cNvSpPr>
            <a:spLocks noGrp="1"/>
          </p:cNvSpPr>
          <p:nvPr>
            <p:ph type="title"/>
          </p:nvPr>
        </p:nvSpPr>
        <p:spPr>
          <a:xfrm>
            <a:off x="1007746" y="438150"/>
            <a:ext cx="12618720" cy="1590676"/>
          </a:xfrm>
        </p:spPr>
        <p:txBody>
          <a:bodyPr/>
          <a:lstStyle/>
          <a:p>
            <a:r>
              <a:rPr lang="en-US" dirty="0"/>
              <a:t>Chemicals Already regulated as a Class (cont.)</a:t>
            </a:r>
          </a:p>
        </p:txBody>
      </p:sp>
      <p:pic>
        <p:nvPicPr>
          <p:cNvPr id="8" name="Picture 7">
            <a:extLst>
              <a:ext uri="{FF2B5EF4-FFF2-40B4-BE49-F238E27FC236}">
                <a16:creationId xmlns:a16="http://schemas.microsoft.com/office/drawing/2014/main" xmlns="" id="{16DBB123-F941-46F4-9B2D-80E7B0D8AA06}"/>
              </a:ext>
            </a:extLst>
          </p:cNvPr>
          <p:cNvPicPr>
            <a:picLocks noChangeAspect="1"/>
          </p:cNvPicPr>
          <p:nvPr/>
        </p:nvPicPr>
        <p:blipFill>
          <a:blip r:embed="rId2"/>
          <a:stretch>
            <a:fillRect/>
          </a:stretch>
        </p:blipFill>
        <p:spPr>
          <a:xfrm>
            <a:off x="7077118" y="4389123"/>
            <a:ext cx="6076867" cy="3496818"/>
          </a:xfrm>
          <a:prstGeom prst="rect">
            <a:avLst/>
          </a:prstGeom>
        </p:spPr>
      </p:pic>
    </p:spTree>
    <p:extLst>
      <p:ext uri="{BB962C8B-B14F-4D97-AF65-F5344CB8AC3E}">
        <p14:creationId xmlns:p14="http://schemas.microsoft.com/office/powerpoint/2010/main" val="144069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72577-8978-47EC-88A6-B062A41B8241}"/>
              </a:ext>
            </a:extLst>
          </p:cNvPr>
          <p:cNvSpPr>
            <a:spLocks noGrp="1"/>
          </p:cNvSpPr>
          <p:nvPr>
            <p:ph type="title"/>
          </p:nvPr>
        </p:nvSpPr>
        <p:spPr>
          <a:xfrm>
            <a:off x="1007745" y="457200"/>
            <a:ext cx="13062584" cy="1571626"/>
          </a:xfrm>
        </p:spPr>
        <p:txBody>
          <a:bodyPr>
            <a:normAutofit fontScale="90000"/>
          </a:bodyPr>
          <a:lstStyle/>
          <a:p>
            <a:r>
              <a:rPr lang="en-US" dirty="0"/>
              <a:t>Opportunities to Regulate Chemicals as a Class:</a:t>
            </a:r>
            <a:br>
              <a:rPr lang="en-US" dirty="0"/>
            </a:br>
            <a:r>
              <a:rPr lang="en-US" dirty="0"/>
              <a:t>		</a:t>
            </a:r>
            <a:r>
              <a:rPr lang="en-US" dirty="0" smtClean="0"/>
              <a:t>Organophosphate </a:t>
            </a:r>
            <a:r>
              <a:rPr lang="en-US" dirty="0"/>
              <a:t>Esters</a:t>
            </a:r>
            <a:br>
              <a:rPr lang="en-US" dirty="0"/>
            </a:br>
            <a:r>
              <a:rPr lang="en-US" dirty="0"/>
              <a:t>	</a:t>
            </a:r>
            <a:r>
              <a:rPr lang="en-US" sz="3700" b="1" i="1" dirty="0"/>
              <a:t>Anticholinesterase and Developmentally Neurotoxic</a:t>
            </a:r>
          </a:p>
        </p:txBody>
      </p:sp>
      <p:sp>
        <p:nvSpPr>
          <p:cNvPr id="3" name="Text Placeholder 2">
            <a:extLst>
              <a:ext uri="{FF2B5EF4-FFF2-40B4-BE49-F238E27FC236}">
                <a16:creationId xmlns:a16="http://schemas.microsoft.com/office/drawing/2014/main" xmlns="" id="{4210271A-6DB9-4AD5-99CB-9B64551716BC}"/>
              </a:ext>
            </a:extLst>
          </p:cNvPr>
          <p:cNvSpPr>
            <a:spLocks noGrp="1"/>
          </p:cNvSpPr>
          <p:nvPr>
            <p:ph type="body" idx="1"/>
          </p:nvPr>
        </p:nvSpPr>
        <p:spPr/>
        <p:txBody>
          <a:bodyPr/>
          <a:lstStyle/>
          <a:p>
            <a:r>
              <a:rPr lang="en-US" dirty="0"/>
              <a:t>OP Pesticides</a:t>
            </a:r>
          </a:p>
        </p:txBody>
      </p:sp>
      <p:sp>
        <p:nvSpPr>
          <p:cNvPr id="5" name="Text Placeholder 4">
            <a:extLst>
              <a:ext uri="{FF2B5EF4-FFF2-40B4-BE49-F238E27FC236}">
                <a16:creationId xmlns:a16="http://schemas.microsoft.com/office/drawing/2014/main" xmlns="" id="{AC510D4E-6B53-4A46-8CC9-93D44D9FE20E}"/>
              </a:ext>
            </a:extLst>
          </p:cNvPr>
          <p:cNvSpPr>
            <a:spLocks noGrp="1"/>
          </p:cNvSpPr>
          <p:nvPr>
            <p:ph type="body" sz="quarter" idx="3"/>
          </p:nvPr>
        </p:nvSpPr>
        <p:spPr/>
        <p:txBody>
          <a:bodyPr/>
          <a:lstStyle/>
          <a:p>
            <a:r>
              <a:rPr lang="en-US" dirty="0"/>
              <a:t>OP Flame Retardants</a:t>
            </a:r>
          </a:p>
        </p:txBody>
      </p:sp>
      <p:sp>
        <p:nvSpPr>
          <p:cNvPr id="9" name="Content Placeholder 8">
            <a:extLst>
              <a:ext uri="{FF2B5EF4-FFF2-40B4-BE49-F238E27FC236}">
                <a16:creationId xmlns:a16="http://schemas.microsoft.com/office/drawing/2014/main" xmlns="" id="{3A827EC1-054E-4405-B770-469E10D1E6A7}"/>
              </a:ext>
            </a:extLst>
          </p:cNvPr>
          <p:cNvSpPr>
            <a:spLocks noGrp="1"/>
          </p:cNvSpPr>
          <p:nvPr>
            <p:ph sz="half" idx="2"/>
          </p:nvPr>
        </p:nvSpPr>
        <p:spPr/>
        <p:txBody>
          <a:bodyPr/>
          <a:lstStyle/>
          <a:p>
            <a:endParaRPr lang="en-US" dirty="0"/>
          </a:p>
        </p:txBody>
      </p:sp>
      <p:sp>
        <p:nvSpPr>
          <p:cNvPr id="14" name="TextBox 13">
            <a:extLst>
              <a:ext uri="{FF2B5EF4-FFF2-40B4-BE49-F238E27FC236}">
                <a16:creationId xmlns:a16="http://schemas.microsoft.com/office/drawing/2014/main" xmlns="" id="{36DD8F1A-B017-45B9-A76B-EF4FE8C63E69}"/>
              </a:ext>
            </a:extLst>
          </p:cNvPr>
          <p:cNvSpPr txBox="1"/>
          <p:nvPr/>
        </p:nvSpPr>
        <p:spPr>
          <a:xfrm>
            <a:off x="6320789" y="7675604"/>
            <a:ext cx="2914650" cy="553998"/>
          </a:xfrm>
          <a:prstGeom prst="rect">
            <a:avLst/>
          </a:prstGeom>
          <a:noFill/>
        </p:spPr>
        <p:txBody>
          <a:bodyPr wrap="square" lIns="109723" tIns="54862" rIns="109723" bIns="54862" rtlCol="0">
            <a:spAutoFit/>
          </a:bodyPr>
          <a:lstStyle/>
          <a:p>
            <a:pPr defTabSz="1097236"/>
            <a:r>
              <a:rPr lang="en-US" sz="2900" b="1" dirty="0">
                <a:solidFill>
                  <a:prstClr val="black"/>
                </a:solidFill>
              </a:rPr>
              <a:t>OP Plasticizers</a:t>
            </a:r>
          </a:p>
        </p:txBody>
      </p:sp>
      <p:pic>
        <p:nvPicPr>
          <p:cNvPr id="15" name="Content Placeholder 6">
            <a:extLst>
              <a:ext uri="{FF2B5EF4-FFF2-40B4-BE49-F238E27FC236}">
                <a16:creationId xmlns:a16="http://schemas.microsoft.com/office/drawing/2014/main" xmlns="" id="{8F2DD76F-FC86-4234-A19E-FB83BFCAD110}"/>
              </a:ext>
            </a:extLst>
          </p:cNvPr>
          <p:cNvPicPr>
            <a:picLocks noChangeAspect="1"/>
          </p:cNvPicPr>
          <p:nvPr/>
        </p:nvPicPr>
        <p:blipFill>
          <a:blip r:embed="rId2"/>
          <a:stretch>
            <a:fillRect/>
          </a:stretch>
        </p:blipFill>
        <p:spPr>
          <a:xfrm>
            <a:off x="2249801" y="3006090"/>
            <a:ext cx="3522355" cy="4421506"/>
          </a:xfrm>
          <a:prstGeom prst="rect">
            <a:avLst/>
          </a:prstGeom>
        </p:spPr>
      </p:pic>
      <p:pic>
        <p:nvPicPr>
          <p:cNvPr id="17" name="Content Placeholder 7">
            <a:extLst>
              <a:ext uri="{FF2B5EF4-FFF2-40B4-BE49-F238E27FC236}">
                <a16:creationId xmlns:a16="http://schemas.microsoft.com/office/drawing/2014/main" xmlns="" id="{95ED3EB1-CA82-43D0-9CAD-0DABA036D0F2}"/>
              </a:ext>
            </a:extLst>
          </p:cNvPr>
          <p:cNvPicPr>
            <a:picLocks noGrp="1" noChangeAspect="1"/>
          </p:cNvPicPr>
          <p:nvPr>
            <p:ph sz="quarter" idx="4"/>
          </p:nvPr>
        </p:nvPicPr>
        <p:blipFill>
          <a:blip r:embed="rId3"/>
          <a:stretch>
            <a:fillRect/>
          </a:stretch>
        </p:blipFill>
        <p:spPr>
          <a:xfrm>
            <a:off x="8554630" y="3006090"/>
            <a:ext cx="3923846" cy="4421506"/>
          </a:xfrm>
          <a:prstGeom prst="rect">
            <a:avLst/>
          </a:prstGeom>
        </p:spPr>
      </p:pic>
    </p:spTree>
    <p:extLst>
      <p:ext uri="{BB962C8B-B14F-4D97-AF65-F5344CB8AC3E}">
        <p14:creationId xmlns:p14="http://schemas.microsoft.com/office/powerpoint/2010/main" val="125790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65FF8-F40B-44FB-9FBF-646A81A6A82F}"/>
              </a:ext>
            </a:extLst>
          </p:cNvPr>
          <p:cNvSpPr>
            <a:spLocks noGrp="1"/>
          </p:cNvSpPr>
          <p:nvPr>
            <p:ph type="title"/>
          </p:nvPr>
        </p:nvSpPr>
        <p:spPr>
          <a:xfrm>
            <a:off x="1" y="422910"/>
            <a:ext cx="15259049" cy="1605916"/>
          </a:xfrm>
        </p:spPr>
        <p:txBody>
          <a:bodyPr/>
          <a:lstStyle/>
          <a:p>
            <a:r>
              <a:rPr lang="en-US" dirty="0"/>
              <a:t>Opportunities to Regulate Chemicals as a Class (cont.)</a:t>
            </a:r>
          </a:p>
        </p:txBody>
      </p:sp>
      <p:sp>
        <p:nvSpPr>
          <p:cNvPr id="3" name="Text Placeholder 2">
            <a:extLst>
              <a:ext uri="{FF2B5EF4-FFF2-40B4-BE49-F238E27FC236}">
                <a16:creationId xmlns:a16="http://schemas.microsoft.com/office/drawing/2014/main" xmlns="" id="{2AA58597-277A-4D28-B9A9-9CC9BF69DBA9}"/>
              </a:ext>
            </a:extLst>
          </p:cNvPr>
          <p:cNvSpPr>
            <a:spLocks noGrp="1"/>
          </p:cNvSpPr>
          <p:nvPr>
            <p:ph type="body" idx="1"/>
          </p:nvPr>
        </p:nvSpPr>
        <p:spPr>
          <a:xfrm>
            <a:off x="731522" y="2130920"/>
            <a:ext cx="6465570" cy="875170"/>
          </a:xfrm>
        </p:spPr>
        <p:txBody>
          <a:bodyPr/>
          <a:lstStyle/>
          <a:p>
            <a:r>
              <a:rPr lang="en-US" dirty="0"/>
              <a:t>Bisphenols (“Unfortunate Substitution”)</a:t>
            </a:r>
          </a:p>
        </p:txBody>
      </p:sp>
      <p:pic>
        <p:nvPicPr>
          <p:cNvPr id="8" name="Content Placeholder 7">
            <a:extLst>
              <a:ext uri="{FF2B5EF4-FFF2-40B4-BE49-F238E27FC236}">
                <a16:creationId xmlns:a16="http://schemas.microsoft.com/office/drawing/2014/main" xmlns="" id="{2BA3CF54-FC49-413C-A3D2-CDB3D15D5478}"/>
              </a:ext>
            </a:extLst>
          </p:cNvPr>
          <p:cNvPicPr>
            <a:picLocks noGrp="1" noChangeAspect="1"/>
          </p:cNvPicPr>
          <p:nvPr>
            <p:ph sz="half" idx="2"/>
          </p:nvPr>
        </p:nvPicPr>
        <p:blipFill>
          <a:blip r:embed="rId2"/>
          <a:stretch>
            <a:fillRect/>
          </a:stretch>
        </p:blipFill>
        <p:spPr>
          <a:xfrm>
            <a:off x="1007746" y="3448999"/>
            <a:ext cx="6189344" cy="3535691"/>
          </a:xfrm>
          <a:prstGeom prst="rect">
            <a:avLst/>
          </a:prstGeom>
        </p:spPr>
      </p:pic>
      <p:sp>
        <p:nvSpPr>
          <p:cNvPr id="5" name="Text Placeholder 4">
            <a:extLst>
              <a:ext uri="{FF2B5EF4-FFF2-40B4-BE49-F238E27FC236}">
                <a16:creationId xmlns:a16="http://schemas.microsoft.com/office/drawing/2014/main" xmlns="" id="{ADC5DEE3-C79D-409E-82DA-FBA8402C84B9}"/>
              </a:ext>
            </a:extLst>
          </p:cNvPr>
          <p:cNvSpPr>
            <a:spLocks noGrp="1"/>
          </p:cNvSpPr>
          <p:nvPr>
            <p:ph type="body" sz="quarter" idx="3"/>
          </p:nvPr>
        </p:nvSpPr>
        <p:spPr/>
        <p:txBody>
          <a:bodyPr/>
          <a:lstStyle/>
          <a:p>
            <a:r>
              <a:rPr lang="en-US" dirty="0"/>
              <a:t>Low vs. High Molecular Weight Phthalates</a:t>
            </a:r>
          </a:p>
        </p:txBody>
      </p:sp>
      <p:sp>
        <p:nvSpPr>
          <p:cNvPr id="6" name="Content Placeholder 5">
            <a:extLst>
              <a:ext uri="{FF2B5EF4-FFF2-40B4-BE49-F238E27FC236}">
                <a16:creationId xmlns:a16="http://schemas.microsoft.com/office/drawing/2014/main" xmlns="" id="{D6E7F0C3-0C50-4BAB-ACE6-A95AF953E045}"/>
              </a:ext>
            </a:extLst>
          </p:cNvPr>
          <p:cNvSpPr>
            <a:spLocks noGrp="1"/>
          </p:cNvSpPr>
          <p:nvPr>
            <p:ph sz="quarter" idx="4"/>
          </p:nvPr>
        </p:nvSpPr>
        <p:spPr>
          <a:xfrm>
            <a:off x="7406640" y="3097530"/>
            <a:ext cx="7452360" cy="4330066"/>
          </a:xfrm>
        </p:spPr>
        <p:txBody>
          <a:bodyPr/>
          <a:lstStyle/>
          <a:p>
            <a:r>
              <a:rPr lang="en-US" dirty="0"/>
              <a:t>Personal care products vs. Plasticizers</a:t>
            </a:r>
          </a:p>
        </p:txBody>
      </p:sp>
      <p:sp>
        <p:nvSpPr>
          <p:cNvPr id="7" name="TextBox 6">
            <a:extLst>
              <a:ext uri="{FF2B5EF4-FFF2-40B4-BE49-F238E27FC236}">
                <a16:creationId xmlns:a16="http://schemas.microsoft.com/office/drawing/2014/main" xmlns="" id="{FB4C003E-76F0-4537-A4A2-64D14F056394}"/>
              </a:ext>
            </a:extLst>
          </p:cNvPr>
          <p:cNvSpPr txBox="1"/>
          <p:nvPr/>
        </p:nvSpPr>
        <p:spPr>
          <a:xfrm>
            <a:off x="6846572" y="7529692"/>
            <a:ext cx="4171950" cy="553998"/>
          </a:xfrm>
          <a:prstGeom prst="rect">
            <a:avLst/>
          </a:prstGeom>
          <a:noFill/>
        </p:spPr>
        <p:txBody>
          <a:bodyPr wrap="square" lIns="109723" tIns="54862" rIns="109723" bIns="54862" rtlCol="0">
            <a:spAutoFit/>
          </a:bodyPr>
          <a:lstStyle/>
          <a:p>
            <a:pPr defTabSz="1097236"/>
            <a:r>
              <a:rPr lang="en-US" sz="2900" b="1" dirty="0">
                <a:solidFill>
                  <a:prstClr val="black"/>
                </a:solidFill>
              </a:rPr>
              <a:t>PFAS…</a:t>
            </a:r>
          </a:p>
        </p:txBody>
      </p:sp>
      <p:pic>
        <p:nvPicPr>
          <p:cNvPr id="9" name="Picture 8">
            <a:extLst>
              <a:ext uri="{FF2B5EF4-FFF2-40B4-BE49-F238E27FC236}">
                <a16:creationId xmlns:a16="http://schemas.microsoft.com/office/drawing/2014/main" xmlns="" id="{A7B8C688-2C64-44EA-8D52-5D80E28FB8D5}"/>
              </a:ext>
            </a:extLst>
          </p:cNvPr>
          <p:cNvPicPr>
            <a:picLocks noChangeAspect="1"/>
          </p:cNvPicPr>
          <p:nvPr/>
        </p:nvPicPr>
        <p:blipFill>
          <a:blip r:embed="rId3"/>
          <a:stretch>
            <a:fillRect/>
          </a:stretch>
        </p:blipFill>
        <p:spPr>
          <a:xfrm flipH="1">
            <a:off x="7223763" y="3614918"/>
            <a:ext cx="3297973" cy="2937510"/>
          </a:xfrm>
          <a:prstGeom prst="rect">
            <a:avLst/>
          </a:prstGeom>
        </p:spPr>
      </p:pic>
      <p:pic>
        <p:nvPicPr>
          <p:cNvPr id="12" name="Picture 11">
            <a:extLst>
              <a:ext uri="{FF2B5EF4-FFF2-40B4-BE49-F238E27FC236}">
                <a16:creationId xmlns:a16="http://schemas.microsoft.com/office/drawing/2014/main" xmlns="" id="{BFAD583C-FD73-464E-9F41-14C9BA2CED2A}"/>
              </a:ext>
            </a:extLst>
          </p:cNvPr>
          <p:cNvPicPr>
            <a:picLocks noChangeAspect="1"/>
          </p:cNvPicPr>
          <p:nvPr/>
        </p:nvPicPr>
        <p:blipFill>
          <a:blip r:embed="rId4"/>
          <a:stretch>
            <a:fillRect/>
          </a:stretch>
        </p:blipFill>
        <p:spPr>
          <a:xfrm>
            <a:off x="10516553" y="4469132"/>
            <a:ext cx="4255066" cy="3854588"/>
          </a:xfrm>
          <a:prstGeom prst="rect">
            <a:avLst/>
          </a:prstGeom>
        </p:spPr>
      </p:pic>
    </p:spTree>
    <p:extLst>
      <p:ext uri="{BB962C8B-B14F-4D97-AF65-F5344CB8AC3E}">
        <p14:creationId xmlns:p14="http://schemas.microsoft.com/office/powerpoint/2010/main" val="370922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TotalTime>
  <Words>1098</Words>
  <Application>Microsoft Office PowerPoint</Application>
  <PresentationFormat>Custom</PresentationFormat>
  <Paragraphs>186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Getting Ahead of Chemical Classes</vt:lpstr>
      <vt:lpstr>Tens of Thousands of Chemicals in Commerce</vt:lpstr>
      <vt:lpstr>One Chemical at a Time Approach to Risk or Hazard</vt:lpstr>
      <vt:lpstr>Classic Risk Assessment Paradigm  (NAS Red Book)</vt:lpstr>
      <vt:lpstr>Class Approach</vt:lpstr>
      <vt:lpstr>Chemicals Already regulated as a Class</vt:lpstr>
      <vt:lpstr>Chemicals Already regulated as a Class (cont.)</vt:lpstr>
      <vt:lpstr>Opportunities to Regulate Chemicals as a Class:   Organophosphate Esters  Anticholinesterase and Developmentally Neurotoxic</vt:lpstr>
      <vt:lpstr>Opportunities to Regulate Chemicals as a Class (cont.)</vt:lpstr>
      <vt:lpstr>What are Per- and Polyfluoroalkyl Substances (PFAS)? </vt:lpstr>
      <vt:lpstr>PFAS Exposure</vt:lpstr>
      <vt:lpstr>How are we exposed?</vt:lpstr>
      <vt:lpstr>PFAS: Multi-System Toxicants</vt:lpstr>
      <vt:lpstr>Key Research Questions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BizNGO 2020</dc:title>
  <dc:creator>Kayla Williams</dc:creator>
  <cp:lastModifiedBy>Kayla Williams</cp:lastModifiedBy>
  <cp:revision>33</cp:revision>
  <cp:lastPrinted>2020-12-09T19:09:20Z</cp:lastPrinted>
  <dcterms:created xsi:type="dcterms:W3CDTF">2020-12-02T20:53:31Z</dcterms:created>
  <dcterms:modified xsi:type="dcterms:W3CDTF">2021-03-15T15:48:06Z</dcterms:modified>
</cp:coreProperties>
</file>