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80" r:id="rId2"/>
    <p:sldMasterId id="2147483798" r:id="rId3"/>
    <p:sldMasterId id="2147483810" r:id="rId4"/>
    <p:sldMasterId id="2147483822" r:id="rId5"/>
  </p:sldMasterIdLst>
  <p:notesMasterIdLst>
    <p:notesMasterId r:id="rId16"/>
  </p:notesMasterIdLst>
  <p:sldIdLst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44" autoAdjust="0"/>
  </p:normalViewPr>
  <p:slideViewPr>
    <p:cSldViewPr>
      <p:cViewPr varScale="1">
        <p:scale>
          <a:sx n="61" d="100"/>
          <a:sy n="61" d="100"/>
        </p:scale>
        <p:origin x="-564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Cheri%20Peele\Documents\Total_Graph_2020_CFP_cp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Cheri%20Peele\Documents\Total_Graph_2020_CFP_cp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Cheri%20Peele\AppData\Local\Box\Box%20Edit\Documents\IX9aMw4wVEClVfQ1bwpjng==\CFP2020ScoringWork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6E-4BDF-BA4C-B68FD30EC0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6E-4BDF-BA4C-B68FD30EC0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6E-4BDF-BA4C-B68FD30EC0E7}"/>
              </c:ext>
            </c:extLst>
          </c:dPt>
          <c:dLbls>
            <c:dLbl>
              <c:idx val="0"/>
              <c:layout>
                <c:manualLayout>
                  <c:x val="-8.2909583783717877E-2"/>
                  <c:y val="0.111794468309116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8758783059094359"/>
                      <c:h val="0.13351479931260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6E-4BDF-BA4C-B68FD30EC0E7}"/>
                </c:ext>
              </c:extLst>
            </c:dLbl>
            <c:dLbl>
              <c:idx val="1"/>
              <c:layout>
                <c:manualLayout>
                  <c:x val="6.201568790795664E-2"/>
                  <c:y val="-0.233441912445852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64709411323584554"/>
                      <c:h val="0.13351479931260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46E-4BDF-BA4C-B68FD30EC0E7}"/>
                </c:ext>
              </c:extLst>
            </c:dLbl>
            <c:dLbl>
              <c:idx val="2"/>
              <c:layout>
                <c:manualLayout>
                  <c:x val="0.14973395767389541"/>
                  <c:y val="0.1960099151414054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668035681586315"/>
                      <c:h val="0.13507700375177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46E-4BDF-BA4C-B68FD30EC0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SizeGraph!$A$35:$A$37</c:f>
              <c:strCache>
                <c:ptCount val="3"/>
                <c:pt idx="0">
                  <c:v>Large</c:v>
                </c:pt>
                <c:pt idx="1">
                  <c:v>Medium</c:v>
                </c:pt>
                <c:pt idx="2">
                  <c:v>Small</c:v>
                </c:pt>
              </c:strCache>
            </c:strRef>
          </c:cat>
          <c:val>
            <c:numRef>
              <c:f>SizeGraph!$B$35:$B$37</c:f>
              <c:numCache>
                <c:formatCode>0%</c:formatCode>
                <c:ptCount val="3"/>
                <c:pt idx="0">
                  <c:v>0.39393939393939392</c:v>
                </c:pt>
                <c:pt idx="1">
                  <c:v>0.33333333333333331</c:v>
                </c:pt>
                <c:pt idx="2">
                  <c:v>0.27272727272727271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6E-4BDF-BA4C-B68FD30EC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Journey_discl!$C$39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Journey_discl!$B$40:$B$41</c:f>
              <c:strCache>
                <c:ptCount val="2"/>
                <c:pt idx="0">
                  <c:v>Disclose RSL</c:v>
                </c:pt>
                <c:pt idx="1">
                  <c:v>Disclose hazard reduction goals</c:v>
                </c:pt>
              </c:strCache>
            </c:strRef>
          </c:cat>
          <c:val>
            <c:numRef>
              <c:f>Journey_discl!$C$40:$C$41</c:f>
              <c:numCache>
                <c:formatCode>0%</c:formatCode>
                <c:ptCount val="2"/>
                <c:pt idx="0">
                  <c:v>0.8571428571428571</c:v>
                </c:pt>
                <c:pt idx="1">
                  <c:v>0.42857142857142855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B3-4511-8948-CA99A09A7D44}"/>
            </c:ext>
          </c:extLst>
        </c:ser>
        <c:ser>
          <c:idx val="1"/>
          <c:order val="1"/>
          <c:tx>
            <c:strRef>
              <c:f>Journey_discl!$D$39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Journey_discl!$B$40:$B$41</c:f>
              <c:strCache>
                <c:ptCount val="2"/>
                <c:pt idx="0">
                  <c:v>Disclose RSL</c:v>
                </c:pt>
                <c:pt idx="1">
                  <c:v>Disclose hazard reduction goals</c:v>
                </c:pt>
              </c:strCache>
            </c:strRef>
          </c:cat>
          <c:val>
            <c:numRef>
              <c:f>Journey_discl!$D$40:$D$41</c:f>
              <c:numCache>
                <c:formatCode>0%</c:formatCode>
                <c:ptCount val="2"/>
                <c:pt idx="0">
                  <c:v>0.42307692307692307</c:v>
                </c:pt>
                <c:pt idx="1">
                  <c:v>0.26923076923076922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B3-4511-8948-CA99A09A7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20256"/>
        <c:axId val="51946624"/>
      </c:barChart>
      <c:catAx>
        <c:axId val="5192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46624"/>
        <c:crosses val="autoZero"/>
        <c:auto val="1"/>
        <c:lblAlgn val="ctr"/>
        <c:lblOffset val="100"/>
        <c:noMultiLvlLbl val="0"/>
      </c:catAx>
      <c:valAx>
        <c:axId val="5194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192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50888809353373"/>
          <c:y val="0.14863178196219756"/>
          <c:w val="0.40197596039131472"/>
          <c:h val="0.126324798566958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60-417C-80B5-D3791319D4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60-417C-80B5-D3791319D45D}"/>
              </c:ext>
            </c:extLst>
          </c:dPt>
          <c:dLbls>
            <c:dLbl>
              <c:idx val="0"/>
              <c:layout>
                <c:manualLayout>
                  <c:x val="-0.10584136419356518"/>
                  <c:y val="7.47240837372033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207656298466511"/>
                      <c:h val="0.1312151878940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60-417C-80B5-D3791319D45D}"/>
                </c:ext>
              </c:extLst>
            </c:dLbl>
            <c:dLbl>
              <c:idx val="1"/>
              <c:layout>
                <c:manualLayout>
                  <c:x val="9.2852666531437283E-2"/>
                  <c:y val="1.64767386718835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593322878049659"/>
                      <c:h val="0.136268414191186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60-417C-80B5-D3791319D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SizeGraph!$A$42:$A$43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SizeGraph!$B$42:$B$43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60-417C-80B5-D3791319D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0079348414783"/>
          <c:y val="9.8874213303982161E-2"/>
          <c:w val="0.79539841303170433"/>
          <c:h val="0.787914938052098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C8-4480-873A-3F9A6AB8C3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C8-4480-873A-3F9A6AB8C373}"/>
              </c:ext>
            </c:extLst>
          </c:dPt>
          <c:dLbls>
            <c:dLbl>
              <c:idx val="1"/>
              <c:layout>
                <c:manualLayout>
                  <c:x val="0.19268553568854735"/>
                  <c:y val="-0.165763157767979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767806343450585"/>
                      <c:h val="0.13172021234064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C8-4480-873A-3F9A6AB8C3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SizeGraph!$A$46:$A$47</c:f>
              <c:strCache>
                <c:ptCount val="2"/>
                <c:pt idx="0">
                  <c:v>New</c:v>
                </c:pt>
                <c:pt idx="1">
                  <c:v>Returning</c:v>
                </c:pt>
              </c:strCache>
            </c:strRef>
          </c:cat>
          <c:val>
            <c:numRef>
              <c:f>SizeGraph!$B$46:$B$47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C8-4480-873A-3F9A6AB8C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'Total graph'!$C$1</c:f>
              <c:strCache>
                <c:ptCount val="1"/>
                <c:pt idx="0">
                  <c:v>Management Strategy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graph'!$C$2:$C$34</c:f>
              <c:numCache>
                <c:formatCode>0</c:formatCode>
                <c:ptCount val="33"/>
                <c:pt idx="0">
                  <c:v>0</c:v>
                </c:pt>
                <c:pt idx="1">
                  <c:v>5.6</c:v>
                </c:pt>
                <c:pt idx="2">
                  <c:v>7</c:v>
                </c:pt>
                <c:pt idx="3">
                  <c:v>14.67</c:v>
                </c:pt>
                <c:pt idx="4">
                  <c:v>4.66</c:v>
                </c:pt>
                <c:pt idx="5">
                  <c:v>14.49</c:v>
                </c:pt>
                <c:pt idx="6">
                  <c:v>7.9</c:v>
                </c:pt>
                <c:pt idx="7">
                  <c:v>11.99</c:v>
                </c:pt>
                <c:pt idx="8">
                  <c:v>3</c:v>
                </c:pt>
                <c:pt idx="9">
                  <c:v>14.33</c:v>
                </c:pt>
                <c:pt idx="10">
                  <c:v>10.1</c:v>
                </c:pt>
                <c:pt idx="11">
                  <c:v>14.99</c:v>
                </c:pt>
                <c:pt idx="12">
                  <c:v>13.66</c:v>
                </c:pt>
                <c:pt idx="13">
                  <c:v>13.83</c:v>
                </c:pt>
                <c:pt idx="14">
                  <c:v>15.49</c:v>
                </c:pt>
                <c:pt idx="15">
                  <c:v>14</c:v>
                </c:pt>
                <c:pt idx="16">
                  <c:v>10.82</c:v>
                </c:pt>
                <c:pt idx="17">
                  <c:v>16.66</c:v>
                </c:pt>
                <c:pt idx="18">
                  <c:v>12.833333333333332</c:v>
                </c:pt>
                <c:pt idx="19">
                  <c:v>11.33</c:v>
                </c:pt>
                <c:pt idx="20">
                  <c:v>12.82</c:v>
                </c:pt>
                <c:pt idx="21">
                  <c:v>12.1</c:v>
                </c:pt>
                <c:pt idx="22">
                  <c:v>14.17</c:v>
                </c:pt>
                <c:pt idx="23">
                  <c:v>16.329999999999998</c:v>
                </c:pt>
                <c:pt idx="24">
                  <c:v>14.233333333333334</c:v>
                </c:pt>
                <c:pt idx="25">
                  <c:v>17.990000000000002</c:v>
                </c:pt>
                <c:pt idx="26">
                  <c:v>16.990000000000002</c:v>
                </c:pt>
                <c:pt idx="27">
                  <c:v>20</c:v>
                </c:pt>
                <c:pt idx="28">
                  <c:v>18.5</c:v>
                </c:pt>
                <c:pt idx="29">
                  <c:v>18.829999999999998</c:v>
                </c:pt>
                <c:pt idx="30">
                  <c:v>19.990000000000002</c:v>
                </c:pt>
                <c:pt idx="31">
                  <c:v>17.829999999999998</c:v>
                </c:pt>
                <c:pt idx="32">
                  <c:v>18.32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6-4068-8458-CF53A7EB4891}"/>
            </c:ext>
          </c:extLst>
        </c:ser>
        <c:ser>
          <c:idx val="1"/>
          <c:order val="1"/>
          <c:tx>
            <c:strRef>
              <c:f>'Total graph'!$D$1</c:f>
              <c:strCache>
                <c:ptCount val="1"/>
                <c:pt idx="0">
                  <c:v>Chemical Inventory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graph'!$D$2:$D$34</c:f>
              <c:numCache>
                <c:formatCode>0</c:formatCode>
                <c:ptCount val="33"/>
                <c:pt idx="0">
                  <c:v>4.5</c:v>
                </c:pt>
                <c:pt idx="1">
                  <c:v>1.37</c:v>
                </c:pt>
                <c:pt idx="2">
                  <c:v>11.5</c:v>
                </c:pt>
                <c:pt idx="3">
                  <c:v>10</c:v>
                </c:pt>
                <c:pt idx="4">
                  <c:v>19.75</c:v>
                </c:pt>
                <c:pt idx="5">
                  <c:v>13.5</c:v>
                </c:pt>
                <c:pt idx="6">
                  <c:v>23.75</c:v>
                </c:pt>
                <c:pt idx="7">
                  <c:v>17</c:v>
                </c:pt>
                <c:pt idx="8">
                  <c:v>15.25</c:v>
                </c:pt>
                <c:pt idx="9">
                  <c:v>18.5</c:v>
                </c:pt>
                <c:pt idx="10">
                  <c:v>14</c:v>
                </c:pt>
                <c:pt idx="11">
                  <c:v>15</c:v>
                </c:pt>
                <c:pt idx="12">
                  <c:v>25</c:v>
                </c:pt>
                <c:pt idx="13">
                  <c:v>28.490000000000002</c:v>
                </c:pt>
                <c:pt idx="14">
                  <c:v>18.25</c:v>
                </c:pt>
                <c:pt idx="15">
                  <c:v>21.25</c:v>
                </c:pt>
                <c:pt idx="16">
                  <c:v>28.217500000000001</c:v>
                </c:pt>
                <c:pt idx="17">
                  <c:v>22.25</c:v>
                </c:pt>
                <c:pt idx="18">
                  <c:v>26.75</c:v>
                </c:pt>
                <c:pt idx="19">
                  <c:v>18</c:v>
                </c:pt>
                <c:pt idx="20">
                  <c:v>11.8</c:v>
                </c:pt>
                <c:pt idx="21">
                  <c:v>24</c:v>
                </c:pt>
                <c:pt idx="22">
                  <c:v>23.75</c:v>
                </c:pt>
                <c:pt idx="23">
                  <c:v>26.75</c:v>
                </c:pt>
                <c:pt idx="24">
                  <c:v>25.45</c:v>
                </c:pt>
                <c:pt idx="25">
                  <c:v>20.5</c:v>
                </c:pt>
                <c:pt idx="26">
                  <c:v>27.5</c:v>
                </c:pt>
                <c:pt idx="27">
                  <c:v>27.774999999999999</c:v>
                </c:pt>
                <c:pt idx="28">
                  <c:v>28.75</c:v>
                </c:pt>
                <c:pt idx="29">
                  <c:v>29.95</c:v>
                </c:pt>
                <c:pt idx="30">
                  <c:v>30</c:v>
                </c:pt>
                <c:pt idx="31">
                  <c:v>29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6-4068-8458-CF53A7EB4891}"/>
            </c:ext>
          </c:extLst>
        </c:ser>
        <c:ser>
          <c:idx val="2"/>
          <c:order val="2"/>
          <c:tx>
            <c:strRef>
              <c:f>'Total graph'!$E$1</c:f>
              <c:strCache>
                <c:ptCount val="1"/>
                <c:pt idx="0">
                  <c:v>Footprint Measurement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graph'!$E$2:$E$34</c:f>
              <c:numCache>
                <c:formatCode>0</c:formatCode>
                <c:ptCount val="33"/>
                <c:pt idx="0">
                  <c:v>0</c:v>
                </c:pt>
                <c:pt idx="1">
                  <c:v>7.2000000000000008E-2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5.8</c:v>
                </c:pt>
                <c:pt idx="6">
                  <c:v>1</c:v>
                </c:pt>
                <c:pt idx="7">
                  <c:v>0</c:v>
                </c:pt>
                <c:pt idx="8">
                  <c:v>12</c:v>
                </c:pt>
                <c:pt idx="9">
                  <c:v>3.5</c:v>
                </c:pt>
                <c:pt idx="10">
                  <c:v>7.7</c:v>
                </c:pt>
                <c:pt idx="11">
                  <c:v>15</c:v>
                </c:pt>
                <c:pt idx="12">
                  <c:v>10</c:v>
                </c:pt>
                <c:pt idx="13">
                  <c:v>7</c:v>
                </c:pt>
                <c:pt idx="14">
                  <c:v>16</c:v>
                </c:pt>
                <c:pt idx="15">
                  <c:v>11.7</c:v>
                </c:pt>
                <c:pt idx="16">
                  <c:v>13</c:v>
                </c:pt>
                <c:pt idx="17">
                  <c:v>11.280000000000001</c:v>
                </c:pt>
                <c:pt idx="18">
                  <c:v>6.5</c:v>
                </c:pt>
                <c:pt idx="19">
                  <c:v>23</c:v>
                </c:pt>
                <c:pt idx="20">
                  <c:v>27.55</c:v>
                </c:pt>
                <c:pt idx="21">
                  <c:v>30</c:v>
                </c:pt>
                <c:pt idx="22">
                  <c:v>27</c:v>
                </c:pt>
                <c:pt idx="23">
                  <c:v>15</c:v>
                </c:pt>
                <c:pt idx="24">
                  <c:v>17</c:v>
                </c:pt>
                <c:pt idx="25">
                  <c:v>27</c:v>
                </c:pt>
                <c:pt idx="26">
                  <c:v>26</c:v>
                </c:pt>
                <c:pt idx="27">
                  <c:v>27.7</c:v>
                </c:pt>
                <c:pt idx="28">
                  <c:v>29.25</c:v>
                </c:pt>
                <c:pt idx="29">
                  <c:v>27.97</c:v>
                </c:pt>
                <c:pt idx="30">
                  <c:v>26</c:v>
                </c:pt>
                <c:pt idx="31">
                  <c:v>30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66-4068-8458-CF53A7EB4891}"/>
            </c:ext>
          </c:extLst>
        </c:ser>
        <c:ser>
          <c:idx val="3"/>
          <c:order val="3"/>
          <c:tx>
            <c:strRef>
              <c:f>'Total graph'!$F$1</c:f>
              <c:strCache>
                <c:ptCount val="1"/>
                <c:pt idx="0">
                  <c:v>Disclosure and Verification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graph'!$F$2:$F$34</c:f>
              <c:numCache>
                <c:formatCode>0</c:formatCode>
                <c:ptCount val="33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2.52</c:v>
                </c:pt>
                <c:pt idx="7">
                  <c:v>7.6000000000000005</c:v>
                </c:pt>
                <c:pt idx="8">
                  <c:v>8</c:v>
                </c:pt>
                <c:pt idx="9">
                  <c:v>5</c:v>
                </c:pt>
                <c:pt idx="10">
                  <c:v>13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3</c:v>
                </c:pt>
                <c:pt idx="18">
                  <c:v>8</c:v>
                </c:pt>
                <c:pt idx="19">
                  <c:v>8</c:v>
                </c:pt>
                <c:pt idx="20">
                  <c:v>12</c:v>
                </c:pt>
                <c:pt idx="21">
                  <c:v>0</c:v>
                </c:pt>
                <c:pt idx="22">
                  <c:v>3</c:v>
                </c:pt>
                <c:pt idx="23">
                  <c:v>11</c:v>
                </c:pt>
                <c:pt idx="24">
                  <c:v>12.600000000000001</c:v>
                </c:pt>
                <c:pt idx="25">
                  <c:v>8</c:v>
                </c:pt>
                <c:pt idx="26">
                  <c:v>10.5</c:v>
                </c:pt>
                <c:pt idx="27">
                  <c:v>11.6</c:v>
                </c:pt>
                <c:pt idx="28">
                  <c:v>13.96</c:v>
                </c:pt>
                <c:pt idx="29">
                  <c:v>15.2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668800"/>
        <c:axId val="152674688"/>
      </c:barChart>
      <c:barChart>
        <c:barDir val="bar"/>
        <c:grouping val="stacked"/>
        <c:varyColors val="0"/>
        <c:ser>
          <c:idx val="4"/>
          <c:order val="4"/>
          <c:tx>
            <c:strRef>
              <c:f>'Total graph'!$G$1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graph'!$G$2:$G$34</c:f>
              <c:numCache>
                <c:formatCode>0</c:formatCode>
                <c:ptCount val="33"/>
                <c:pt idx="0">
                  <c:v>4.5</c:v>
                </c:pt>
                <c:pt idx="1">
                  <c:v>7.1419999999999995</c:v>
                </c:pt>
                <c:pt idx="2">
                  <c:v>22.5</c:v>
                </c:pt>
                <c:pt idx="3">
                  <c:v>26.67</c:v>
                </c:pt>
                <c:pt idx="4">
                  <c:v>28.41</c:v>
                </c:pt>
                <c:pt idx="5">
                  <c:v>33.79</c:v>
                </c:pt>
                <c:pt idx="6">
                  <c:v>35.17</c:v>
                </c:pt>
                <c:pt idx="7">
                  <c:v>36.590000000000003</c:v>
                </c:pt>
                <c:pt idx="8">
                  <c:v>38.25</c:v>
                </c:pt>
                <c:pt idx="9">
                  <c:v>41.33</c:v>
                </c:pt>
                <c:pt idx="10">
                  <c:v>44.800000000000004</c:v>
                </c:pt>
                <c:pt idx="11">
                  <c:v>44.99</c:v>
                </c:pt>
                <c:pt idx="12">
                  <c:v>48.66</c:v>
                </c:pt>
                <c:pt idx="13">
                  <c:v>49.32</c:v>
                </c:pt>
                <c:pt idx="14">
                  <c:v>49.74</c:v>
                </c:pt>
                <c:pt idx="15">
                  <c:v>49.95</c:v>
                </c:pt>
                <c:pt idx="16">
                  <c:v>52.037500000000001</c:v>
                </c:pt>
                <c:pt idx="17">
                  <c:v>53.19</c:v>
                </c:pt>
                <c:pt idx="18">
                  <c:v>54.083333333333329</c:v>
                </c:pt>
                <c:pt idx="19">
                  <c:v>60.33</c:v>
                </c:pt>
                <c:pt idx="20">
                  <c:v>64.169999999999987</c:v>
                </c:pt>
                <c:pt idx="21">
                  <c:v>66.099999999999994</c:v>
                </c:pt>
                <c:pt idx="22">
                  <c:v>67.92</c:v>
                </c:pt>
                <c:pt idx="23">
                  <c:v>69.08</c:v>
                </c:pt>
                <c:pt idx="24">
                  <c:v>69.283333333333331</c:v>
                </c:pt>
                <c:pt idx="25">
                  <c:v>73.490000000000009</c:v>
                </c:pt>
                <c:pt idx="26">
                  <c:v>80.990000000000009</c:v>
                </c:pt>
                <c:pt idx="27">
                  <c:v>87.074999999999989</c:v>
                </c:pt>
                <c:pt idx="28">
                  <c:v>90.460000000000008</c:v>
                </c:pt>
                <c:pt idx="29">
                  <c:v>91.95</c:v>
                </c:pt>
                <c:pt idx="30">
                  <c:v>95.990000000000009</c:v>
                </c:pt>
                <c:pt idx="31">
                  <c:v>96.83</c:v>
                </c:pt>
                <c:pt idx="32">
                  <c:v>98.32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5"/>
        <c:overlap val="100"/>
        <c:axId val="152677760"/>
        <c:axId val="152676224"/>
      </c:barChart>
      <c:catAx>
        <c:axId val="152668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674688"/>
        <c:crosses val="autoZero"/>
        <c:auto val="1"/>
        <c:lblAlgn val="ctr"/>
        <c:lblOffset val="100"/>
        <c:noMultiLvlLbl val="0"/>
      </c:catAx>
      <c:valAx>
        <c:axId val="1526746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68800"/>
        <c:crosses val="autoZero"/>
        <c:crossBetween val="between"/>
      </c:valAx>
      <c:valAx>
        <c:axId val="15267622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52677760"/>
        <c:crosses val="max"/>
        <c:crossBetween val="between"/>
      </c:valAx>
      <c:catAx>
        <c:axId val="152677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67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5319026062412024"/>
          <c:y val="0.627508335106987"/>
          <c:w val="0.39862797905969272"/>
          <c:h val="0.215583395704157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'NewRet Graph'!$B$3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'NewRet Graph'!$A$4:$A$8</c:f>
              <c:strCache>
                <c:ptCount val="5"/>
                <c:pt idx="0">
                  <c:v>Management Strategy</c:v>
                </c:pt>
                <c:pt idx="1">
                  <c:v>Chemical Inventory</c:v>
                </c:pt>
                <c:pt idx="2">
                  <c:v>Footprint Measurement</c:v>
                </c:pt>
                <c:pt idx="3">
                  <c:v>Disclosure &amp; Verification</c:v>
                </c:pt>
                <c:pt idx="4">
                  <c:v>Total Score</c:v>
                </c:pt>
              </c:strCache>
            </c:strRef>
          </c:cat>
          <c:val>
            <c:numRef>
              <c:f>'NewRet Graph'!$B$4:$B$8</c:f>
              <c:numCache>
                <c:formatCode>0%</c:formatCode>
                <c:ptCount val="5"/>
                <c:pt idx="0">
                  <c:v>0.49488888888888899</c:v>
                </c:pt>
                <c:pt idx="1">
                  <c:v>0.47729629629629627</c:v>
                </c:pt>
                <c:pt idx="2">
                  <c:v>0.20952592592592592</c:v>
                </c:pt>
                <c:pt idx="3">
                  <c:v>8.455555555555555E-2</c:v>
                </c:pt>
                <c:pt idx="4">
                  <c:v>0.32193555555555547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1-4B0A-A0D7-A3D940FEDA81}"/>
            </c:ext>
          </c:extLst>
        </c:ser>
        <c:ser>
          <c:idx val="1"/>
          <c:order val="1"/>
          <c:tx>
            <c:strRef>
              <c:f>'NewRet Graph'!$C$3</c:f>
              <c:strCache>
                <c:ptCount val="1"/>
                <c:pt idx="0">
                  <c:v>Returning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'NewRet Graph'!$A$4:$A$8</c:f>
              <c:strCache>
                <c:ptCount val="5"/>
                <c:pt idx="0">
                  <c:v>Management Strategy</c:v>
                </c:pt>
                <c:pt idx="1">
                  <c:v>Chemical Inventory</c:v>
                </c:pt>
                <c:pt idx="2">
                  <c:v>Footprint Measurement</c:v>
                </c:pt>
                <c:pt idx="3">
                  <c:v>Disclosure &amp; Verification</c:v>
                </c:pt>
                <c:pt idx="4">
                  <c:v>Total Score</c:v>
                </c:pt>
              </c:strCache>
            </c:strRef>
          </c:cat>
          <c:val>
            <c:numRef>
              <c:f>'NewRet Graph'!$C$4:$C$8</c:f>
              <c:numCache>
                <c:formatCode>0%</c:formatCode>
                <c:ptCount val="5"/>
                <c:pt idx="0">
                  <c:v>0.72161805555555558</c:v>
                </c:pt>
                <c:pt idx="1">
                  <c:v>0.77594791666666652</c:v>
                </c:pt>
                <c:pt idx="2">
                  <c:v>0.60756944444444438</c:v>
                </c:pt>
                <c:pt idx="3">
                  <c:v>0.41845833333333332</c:v>
                </c:pt>
                <c:pt idx="4">
                  <c:v>0.64307048611111117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01-4B0A-A0D7-A3D940FED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06592"/>
        <c:axId val="152608128"/>
      </c:barChart>
      <c:catAx>
        <c:axId val="15260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08128"/>
        <c:crosses val="autoZero"/>
        <c:auto val="1"/>
        <c:lblAlgn val="ctr"/>
        <c:lblOffset val="100"/>
        <c:noMultiLvlLbl val="0"/>
      </c:catAx>
      <c:valAx>
        <c:axId val="15260812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260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'Total graph'!$C$1</c:f>
              <c:strCache>
                <c:ptCount val="1"/>
                <c:pt idx="0">
                  <c:v>Management Strategy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graph'!$C$2:$C$34</c:f>
              <c:numCache>
                <c:formatCode>0</c:formatCode>
                <c:ptCount val="33"/>
                <c:pt idx="0">
                  <c:v>0</c:v>
                </c:pt>
                <c:pt idx="1">
                  <c:v>5.6</c:v>
                </c:pt>
                <c:pt idx="2">
                  <c:v>7</c:v>
                </c:pt>
                <c:pt idx="3">
                  <c:v>14.67</c:v>
                </c:pt>
                <c:pt idx="4">
                  <c:v>4.66</c:v>
                </c:pt>
                <c:pt idx="5">
                  <c:v>14.49</c:v>
                </c:pt>
                <c:pt idx="6">
                  <c:v>7.9</c:v>
                </c:pt>
                <c:pt idx="7">
                  <c:v>11.99</c:v>
                </c:pt>
                <c:pt idx="8">
                  <c:v>3</c:v>
                </c:pt>
                <c:pt idx="9">
                  <c:v>14.33</c:v>
                </c:pt>
                <c:pt idx="10">
                  <c:v>10.1</c:v>
                </c:pt>
                <c:pt idx="11">
                  <c:v>14.99</c:v>
                </c:pt>
                <c:pt idx="12">
                  <c:v>13.66</c:v>
                </c:pt>
                <c:pt idx="13">
                  <c:v>13.83</c:v>
                </c:pt>
                <c:pt idx="14">
                  <c:v>15.49</c:v>
                </c:pt>
                <c:pt idx="15">
                  <c:v>14</c:v>
                </c:pt>
                <c:pt idx="16">
                  <c:v>10.82</c:v>
                </c:pt>
                <c:pt idx="17">
                  <c:v>16.66</c:v>
                </c:pt>
                <c:pt idx="18">
                  <c:v>12.833333333333332</c:v>
                </c:pt>
                <c:pt idx="19">
                  <c:v>11.33</c:v>
                </c:pt>
                <c:pt idx="20">
                  <c:v>12.82</c:v>
                </c:pt>
                <c:pt idx="21">
                  <c:v>12.1</c:v>
                </c:pt>
                <c:pt idx="22">
                  <c:v>14.17</c:v>
                </c:pt>
                <c:pt idx="23">
                  <c:v>16.329999999999998</c:v>
                </c:pt>
                <c:pt idx="24">
                  <c:v>14.233333333333334</c:v>
                </c:pt>
                <c:pt idx="25">
                  <c:v>17.990000000000002</c:v>
                </c:pt>
                <c:pt idx="26">
                  <c:v>16.990000000000002</c:v>
                </c:pt>
                <c:pt idx="27">
                  <c:v>20</c:v>
                </c:pt>
                <c:pt idx="28">
                  <c:v>18.5</c:v>
                </c:pt>
                <c:pt idx="29">
                  <c:v>18.829999999999998</c:v>
                </c:pt>
                <c:pt idx="30">
                  <c:v>19.990000000000002</c:v>
                </c:pt>
                <c:pt idx="31">
                  <c:v>17.829999999999998</c:v>
                </c:pt>
                <c:pt idx="32">
                  <c:v>18.32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6-4068-8458-CF53A7EB4891}"/>
            </c:ext>
          </c:extLst>
        </c:ser>
        <c:ser>
          <c:idx val="1"/>
          <c:order val="1"/>
          <c:tx>
            <c:strRef>
              <c:f>'Total graph'!$D$1</c:f>
              <c:strCache>
                <c:ptCount val="1"/>
                <c:pt idx="0">
                  <c:v>Chemical Inventory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graph'!$D$2:$D$34</c:f>
              <c:numCache>
                <c:formatCode>0</c:formatCode>
                <c:ptCount val="33"/>
                <c:pt idx="0">
                  <c:v>4.5</c:v>
                </c:pt>
                <c:pt idx="1">
                  <c:v>1.37</c:v>
                </c:pt>
                <c:pt idx="2">
                  <c:v>11.5</c:v>
                </c:pt>
                <c:pt idx="3">
                  <c:v>10</c:v>
                </c:pt>
                <c:pt idx="4">
                  <c:v>19.75</c:v>
                </c:pt>
                <c:pt idx="5">
                  <c:v>13.5</c:v>
                </c:pt>
                <c:pt idx="6">
                  <c:v>23.75</c:v>
                </c:pt>
                <c:pt idx="7">
                  <c:v>17</c:v>
                </c:pt>
                <c:pt idx="8">
                  <c:v>15.25</c:v>
                </c:pt>
                <c:pt idx="9">
                  <c:v>18.5</c:v>
                </c:pt>
                <c:pt idx="10">
                  <c:v>14</c:v>
                </c:pt>
                <c:pt idx="11">
                  <c:v>15</c:v>
                </c:pt>
                <c:pt idx="12">
                  <c:v>25</c:v>
                </c:pt>
                <c:pt idx="13">
                  <c:v>28.490000000000002</c:v>
                </c:pt>
                <c:pt idx="14">
                  <c:v>18.25</c:v>
                </c:pt>
                <c:pt idx="15">
                  <c:v>21.25</c:v>
                </c:pt>
                <c:pt idx="16">
                  <c:v>28.217500000000001</c:v>
                </c:pt>
                <c:pt idx="17">
                  <c:v>22.25</c:v>
                </c:pt>
                <c:pt idx="18">
                  <c:v>26.75</c:v>
                </c:pt>
                <c:pt idx="19">
                  <c:v>18</c:v>
                </c:pt>
                <c:pt idx="20">
                  <c:v>11.8</c:v>
                </c:pt>
                <c:pt idx="21">
                  <c:v>24</c:v>
                </c:pt>
                <c:pt idx="22">
                  <c:v>23.75</c:v>
                </c:pt>
                <c:pt idx="23">
                  <c:v>26.75</c:v>
                </c:pt>
                <c:pt idx="24">
                  <c:v>25.45</c:v>
                </c:pt>
                <c:pt idx="25">
                  <c:v>20.5</c:v>
                </c:pt>
                <c:pt idx="26">
                  <c:v>27.5</c:v>
                </c:pt>
                <c:pt idx="27">
                  <c:v>27.774999999999999</c:v>
                </c:pt>
                <c:pt idx="28">
                  <c:v>28.75</c:v>
                </c:pt>
                <c:pt idx="29">
                  <c:v>29.95</c:v>
                </c:pt>
                <c:pt idx="30">
                  <c:v>30</c:v>
                </c:pt>
                <c:pt idx="31">
                  <c:v>29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6-4068-8458-CF53A7EB4891}"/>
            </c:ext>
          </c:extLst>
        </c:ser>
        <c:ser>
          <c:idx val="2"/>
          <c:order val="2"/>
          <c:tx>
            <c:strRef>
              <c:f>'Total graph'!$E$1</c:f>
              <c:strCache>
                <c:ptCount val="1"/>
                <c:pt idx="0">
                  <c:v>Footprint Measurement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graph'!$E$2:$E$34</c:f>
              <c:numCache>
                <c:formatCode>0</c:formatCode>
                <c:ptCount val="33"/>
                <c:pt idx="0">
                  <c:v>0</c:v>
                </c:pt>
                <c:pt idx="1">
                  <c:v>7.2000000000000008E-2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5.8</c:v>
                </c:pt>
                <c:pt idx="6">
                  <c:v>1</c:v>
                </c:pt>
                <c:pt idx="7">
                  <c:v>0</c:v>
                </c:pt>
                <c:pt idx="8">
                  <c:v>12</c:v>
                </c:pt>
                <c:pt idx="9">
                  <c:v>3.5</c:v>
                </c:pt>
                <c:pt idx="10">
                  <c:v>7.7</c:v>
                </c:pt>
                <c:pt idx="11">
                  <c:v>15</c:v>
                </c:pt>
                <c:pt idx="12">
                  <c:v>10</c:v>
                </c:pt>
                <c:pt idx="13">
                  <c:v>7</c:v>
                </c:pt>
                <c:pt idx="14">
                  <c:v>16</c:v>
                </c:pt>
                <c:pt idx="15">
                  <c:v>11.7</c:v>
                </c:pt>
                <c:pt idx="16">
                  <c:v>13</c:v>
                </c:pt>
                <c:pt idx="17">
                  <c:v>11.280000000000001</c:v>
                </c:pt>
                <c:pt idx="18">
                  <c:v>6.5</c:v>
                </c:pt>
                <c:pt idx="19">
                  <c:v>23</c:v>
                </c:pt>
                <c:pt idx="20">
                  <c:v>27.55</c:v>
                </c:pt>
                <c:pt idx="21">
                  <c:v>30</c:v>
                </c:pt>
                <c:pt idx="22">
                  <c:v>27</c:v>
                </c:pt>
                <c:pt idx="23">
                  <c:v>15</c:v>
                </c:pt>
                <c:pt idx="24">
                  <c:v>17</c:v>
                </c:pt>
                <c:pt idx="25">
                  <c:v>27</c:v>
                </c:pt>
                <c:pt idx="26">
                  <c:v>26</c:v>
                </c:pt>
                <c:pt idx="27">
                  <c:v>27.7</c:v>
                </c:pt>
                <c:pt idx="28">
                  <c:v>29.25</c:v>
                </c:pt>
                <c:pt idx="29">
                  <c:v>27.97</c:v>
                </c:pt>
                <c:pt idx="30">
                  <c:v>26</c:v>
                </c:pt>
                <c:pt idx="31">
                  <c:v>30</c:v>
                </c:pt>
                <c:pt idx="3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66-4068-8458-CF53A7EB4891}"/>
            </c:ext>
          </c:extLst>
        </c:ser>
        <c:ser>
          <c:idx val="3"/>
          <c:order val="3"/>
          <c:tx>
            <c:strRef>
              <c:f>'Total graph'!$F$1</c:f>
              <c:strCache>
                <c:ptCount val="1"/>
                <c:pt idx="0">
                  <c:v>Disclosure and Verification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graph'!$F$2:$F$34</c:f>
              <c:numCache>
                <c:formatCode>0</c:formatCode>
                <c:ptCount val="33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2.52</c:v>
                </c:pt>
                <c:pt idx="7">
                  <c:v>7.6000000000000005</c:v>
                </c:pt>
                <c:pt idx="8">
                  <c:v>8</c:v>
                </c:pt>
                <c:pt idx="9">
                  <c:v>5</c:v>
                </c:pt>
                <c:pt idx="10">
                  <c:v>13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3</c:v>
                </c:pt>
                <c:pt idx="18">
                  <c:v>8</c:v>
                </c:pt>
                <c:pt idx="19">
                  <c:v>8</c:v>
                </c:pt>
                <c:pt idx="20">
                  <c:v>12</c:v>
                </c:pt>
                <c:pt idx="21">
                  <c:v>0</c:v>
                </c:pt>
                <c:pt idx="22">
                  <c:v>3</c:v>
                </c:pt>
                <c:pt idx="23">
                  <c:v>11</c:v>
                </c:pt>
                <c:pt idx="24">
                  <c:v>12.600000000000001</c:v>
                </c:pt>
                <c:pt idx="25">
                  <c:v>8</c:v>
                </c:pt>
                <c:pt idx="26">
                  <c:v>10.5</c:v>
                </c:pt>
                <c:pt idx="27">
                  <c:v>11.6</c:v>
                </c:pt>
                <c:pt idx="28">
                  <c:v>13.96</c:v>
                </c:pt>
                <c:pt idx="29">
                  <c:v>15.2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546112"/>
        <c:axId val="153564288"/>
      </c:barChart>
      <c:barChart>
        <c:barDir val="bar"/>
        <c:grouping val="stacked"/>
        <c:varyColors val="0"/>
        <c:ser>
          <c:idx val="4"/>
          <c:order val="4"/>
          <c:tx>
            <c:strRef>
              <c:f>'Total graph'!$G$1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'Total graph'!$B$2:$B$34</c:f>
              <c:strCache>
                <c:ptCount val="33"/>
                <c:pt idx="0">
                  <c:v>Company GG</c:v>
                </c:pt>
                <c:pt idx="1">
                  <c:v>Company FF</c:v>
                </c:pt>
                <c:pt idx="2">
                  <c:v>Company EE</c:v>
                </c:pt>
                <c:pt idx="3">
                  <c:v>Company DD</c:v>
                </c:pt>
                <c:pt idx="4">
                  <c:v>Company CC</c:v>
                </c:pt>
                <c:pt idx="5">
                  <c:v>Company BB</c:v>
                </c:pt>
                <c:pt idx="6">
                  <c:v>Company AA</c:v>
                </c:pt>
                <c:pt idx="7">
                  <c:v>Company Z</c:v>
                </c:pt>
                <c:pt idx="8">
                  <c:v>Company Y</c:v>
                </c:pt>
                <c:pt idx="9">
                  <c:v>Company X</c:v>
                </c:pt>
                <c:pt idx="10">
                  <c:v>Company W</c:v>
                </c:pt>
                <c:pt idx="11">
                  <c:v>Company V</c:v>
                </c:pt>
                <c:pt idx="12">
                  <c:v>Company U</c:v>
                </c:pt>
                <c:pt idx="13">
                  <c:v>Company T</c:v>
                </c:pt>
                <c:pt idx="14">
                  <c:v>Company S</c:v>
                </c:pt>
                <c:pt idx="15">
                  <c:v>Company R</c:v>
                </c:pt>
                <c:pt idx="16">
                  <c:v>Company Q</c:v>
                </c:pt>
                <c:pt idx="17">
                  <c:v>Company P</c:v>
                </c:pt>
                <c:pt idx="18">
                  <c:v>Company O</c:v>
                </c:pt>
                <c:pt idx="19">
                  <c:v>Company N</c:v>
                </c:pt>
                <c:pt idx="20">
                  <c:v>Company M</c:v>
                </c:pt>
                <c:pt idx="21">
                  <c:v>Company L</c:v>
                </c:pt>
                <c:pt idx="22">
                  <c:v>Company K</c:v>
                </c:pt>
                <c:pt idx="23">
                  <c:v>Company J</c:v>
                </c:pt>
                <c:pt idx="24">
                  <c:v>Company I</c:v>
                </c:pt>
                <c:pt idx="25">
                  <c:v>Company H</c:v>
                </c:pt>
                <c:pt idx="26">
                  <c:v>Company G</c:v>
                </c:pt>
                <c:pt idx="27">
                  <c:v>Company F</c:v>
                </c:pt>
                <c:pt idx="28">
                  <c:v>Company E</c:v>
                </c:pt>
                <c:pt idx="29">
                  <c:v>Company D</c:v>
                </c:pt>
                <c:pt idx="30">
                  <c:v>Company C</c:v>
                </c:pt>
                <c:pt idx="31">
                  <c:v>Company B</c:v>
                </c:pt>
                <c:pt idx="32">
                  <c:v>Company A</c:v>
                </c:pt>
              </c:strCache>
            </c:strRef>
          </c:cat>
          <c:val>
            <c:numRef>
              <c:f>'Total graph'!$G$2:$G$34</c:f>
              <c:numCache>
                <c:formatCode>0</c:formatCode>
                <c:ptCount val="33"/>
                <c:pt idx="0">
                  <c:v>4.5</c:v>
                </c:pt>
                <c:pt idx="1">
                  <c:v>7.1419999999999995</c:v>
                </c:pt>
                <c:pt idx="2">
                  <c:v>22.5</c:v>
                </c:pt>
                <c:pt idx="3">
                  <c:v>26.67</c:v>
                </c:pt>
                <c:pt idx="4">
                  <c:v>28.41</c:v>
                </c:pt>
                <c:pt idx="5">
                  <c:v>33.79</c:v>
                </c:pt>
                <c:pt idx="6">
                  <c:v>35.17</c:v>
                </c:pt>
                <c:pt idx="7">
                  <c:v>36.590000000000003</c:v>
                </c:pt>
                <c:pt idx="8">
                  <c:v>38.25</c:v>
                </c:pt>
                <c:pt idx="9">
                  <c:v>41.33</c:v>
                </c:pt>
                <c:pt idx="10">
                  <c:v>44.800000000000004</c:v>
                </c:pt>
                <c:pt idx="11">
                  <c:v>44.99</c:v>
                </c:pt>
                <c:pt idx="12">
                  <c:v>48.66</c:v>
                </c:pt>
                <c:pt idx="13">
                  <c:v>49.32</c:v>
                </c:pt>
                <c:pt idx="14">
                  <c:v>49.74</c:v>
                </c:pt>
                <c:pt idx="15">
                  <c:v>49.95</c:v>
                </c:pt>
                <c:pt idx="16">
                  <c:v>52.037500000000001</c:v>
                </c:pt>
                <c:pt idx="17">
                  <c:v>53.19</c:v>
                </c:pt>
                <c:pt idx="18">
                  <c:v>54.083333333333329</c:v>
                </c:pt>
                <c:pt idx="19">
                  <c:v>60.33</c:v>
                </c:pt>
                <c:pt idx="20">
                  <c:v>64.169999999999987</c:v>
                </c:pt>
                <c:pt idx="21">
                  <c:v>66.099999999999994</c:v>
                </c:pt>
                <c:pt idx="22">
                  <c:v>67.92</c:v>
                </c:pt>
                <c:pt idx="23">
                  <c:v>69.08</c:v>
                </c:pt>
                <c:pt idx="24">
                  <c:v>69.283333333333331</c:v>
                </c:pt>
                <c:pt idx="25">
                  <c:v>73.490000000000009</c:v>
                </c:pt>
                <c:pt idx="26">
                  <c:v>80.990000000000009</c:v>
                </c:pt>
                <c:pt idx="27">
                  <c:v>87.074999999999989</c:v>
                </c:pt>
                <c:pt idx="28">
                  <c:v>90.460000000000008</c:v>
                </c:pt>
                <c:pt idx="29">
                  <c:v>91.95</c:v>
                </c:pt>
                <c:pt idx="30">
                  <c:v>95.990000000000009</c:v>
                </c:pt>
                <c:pt idx="31">
                  <c:v>96.83</c:v>
                </c:pt>
                <c:pt idx="32">
                  <c:v>98.32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B766-4068-8458-CF53A7EB4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5"/>
        <c:overlap val="100"/>
        <c:axId val="153567616"/>
        <c:axId val="153565824"/>
      </c:barChart>
      <c:catAx>
        <c:axId val="15354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564288"/>
        <c:crosses val="autoZero"/>
        <c:auto val="1"/>
        <c:lblAlgn val="ctr"/>
        <c:lblOffset val="100"/>
        <c:noMultiLvlLbl val="0"/>
      </c:catAx>
      <c:valAx>
        <c:axId val="1535642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46112"/>
        <c:crosses val="autoZero"/>
        <c:crossBetween val="between"/>
      </c:valAx>
      <c:valAx>
        <c:axId val="15356582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53567616"/>
        <c:crosses val="max"/>
        <c:crossBetween val="between"/>
      </c:valAx>
      <c:catAx>
        <c:axId val="153567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356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5319026062412024"/>
          <c:y val="0.627508335106987"/>
          <c:w val="0.39862797905969272"/>
          <c:h val="0.215583395704157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40740740740744E-2"/>
          <c:y val="6.7219465286285834E-2"/>
          <c:w val="0.91481481481481486"/>
          <c:h val="0.81184455449902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'Senior leadership'!$C$1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leadership'!$B$2:$B$3</c:f>
              <c:strCache>
                <c:ptCount val="2"/>
                <c:pt idx="0">
                  <c:v>Financial incentives for senior management </c:v>
                </c:pt>
                <c:pt idx="1">
                  <c:v>Board level engagement</c:v>
                </c:pt>
              </c:strCache>
            </c:strRef>
          </c:cat>
          <c:val>
            <c:numRef>
              <c:f>'Senior leadership'!$C$2:$C$3</c:f>
              <c:numCache>
                <c:formatCode>0%</c:formatCode>
                <c:ptCount val="2"/>
                <c:pt idx="0">
                  <c:v>0.8571428571428571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F-4968-9E5C-2B108B8B547F}"/>
            </c:ext>
          </c:extLst>
        </c:ser>
        <c:ser>
          <c:idx val="1"/>
          <c:order val="1"/>
          <c:tx>
            <c:strRef>
              <c:f>'Senior leadership'!$D$1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leadership'!$B$2:$B$3</c:f>
              <c:strCache>
                <c:ptCount val="2"/>
                <c:pt idx="0">
                  <c:v>Financial incentives for senior management </c:v>
                </c:pt>
                <c:pt idx="1">
                  <c:v>Board level engagement</c:v>
                </c:pt>
              </c:strCache>
            </c:strRef>
          </c:cat>
          <c:val>
            <c:numRef>
              <c:f>'Senior leadership'!$D$2:$D$3</c:f>
              <c:numCache>
                <c:formatCode>0%</c:formatCode>
                <c:ptCount val="2"/>
                <c:pt idx="0">
                  <c:v>0.30769230769230771</c:v>
                </c:pt>
                <c:pt idx="1">
                  <c:v>0.23076923076923078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CF-4968-9E5C-2B108B8B5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54496"/>
        <c:axId val="134160384"/>
      </c:barChart>
      <c:catAx>
        <c:axId val="1341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0384"/>
        <c:crosses val="autoZero"/>
        <c:auto val="1"/>
        <c:lblAlgn val="ctr"/>
        <c:lblOffset val="100"/>
        <c:noMultiLvlLbl val="0"/>
      </c:catAx>
      <c:valAx>
        <c:axId val="13416038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15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'Senior leadership'!$C$43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85361318436908E-3"/>
                  <c:y val="9.4145345587548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3E-4537-930C-02849BE86D8A}"/>
                </c:ext>
              </c:extLst>
            </c:dLbl>
            <c:dLbl>
              <c:idx val="1"/>
              <c:layout>
                <c:manualLayout>
                  <c:x val="0"/>
                  <c:y val="9.4145345587548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3E-4537-930C-02849BE86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leadership'!$B$44:$B$45</c:f>
              <c:strCache>
                <c:ptCount val="2"/>
                <c:pt idx="0">
                  <c:v>Chemical footprint</c:v>
                </c:pt>
                <c:pt idx="1">
                  <c:v>Change in chemical footprint</c:v>
                </c:pt>
              </c:strCache>
            </c:strRef>
          </c:cat>
          <c:val>
            <c:numRef>
              <c:f>'Senior leadership'!$C$44:$C$45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E-4537-930C-02849BE86D8A}"/>
            </c:ext>
          </c:extLst>
        </c:ser>
        <c:ser>
          <c:idx val="1"/>
          <c:order val="1"/>
          <c:tx>
            <c:strRef>
              <c:f>'Senior leadership'!$D$43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'Senior leadership'!$B$44:$B$45</c:f>
              <c:strCache>
                <c:ptCount val="2"/>
                <c:pt idx="0">
                  <c:v>Chemical footprint</c:v>
                </c:pt>
                <c:pt idx="1">
                  <c:v>Change in chemical footprint</c:v>
                </c:pt>
              </c:strCache>
            </c:strRef>
          </c:cat>
          <c:val>
            <c:numRef>
              <c:f>'Senior leadership'!$D$44:$D$45</c:f>
              <c:numCache>
                <c:formatCode>0%</c:formatCode>
                <c:ptCount val="2"/>
                <c:pt idx="0">
                  <c:v>0.5</c:v>
                </c:pt>
                <c:pt idx="1">
                  <c:v>0.46153846153846156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3E-4537-930C-02849BE86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99552"/>
        <c:axId val="134205440"/>
      </c:barChart>
      <c:catAx>
        <c:axId val="1341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5440"/>
        <c:crosses val="autoZero"/>
        <c:auto val="1"/>
        <c:lblAlgn val="ctr"/>
        <c:lblOffset val="100"/>
        <c:noMultiLvlLbl val="0"/>
      </c:catAx>
      <c:valAx>
        <c:axId val="134205440"/>
        <c:scaling>
          <c:orientation val="minMax"/>
          <c:max val="1.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19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50089595961171"/>
          <c:y val="0.25233818984940204"/>
          <c:w val="0.25433182188842318"/>
          <c:h val="0.143847663441014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'Safer alt'!$C$36</c:f>
              <c:strCache>
                <c:ptCount val="1"/>
                <c:pt idx="0">
                  <c:v>Frontrunners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'Safer alt'!$B$37:$B$38</c:f>
              <c:strCache>
                <c:ptCount val="2"/>
                <c:pt idx="0">
                  <c:v>In chemicals policies</c:v>
                </c:pt>
                <c:pt idx="1">
                  <c:v>Reward suppliers</c:v>
                </c:pt>
              </c:strCache>
            </c:strRef>
          </c:cat>
          <c:val>
            <c:numRef>
              <c:f>'Safer alt'!$C$37:$C$38</c:f>
              <c:numCache>
                <c:formatCode>0%</c:formatCode>
                <c:ptCount val="2"/>
                <c:pt idx="0">
                  <c:v>0.85714285714285721</c:v>
                </c:pt>
                <c:pt idx="1">
                  <c:v>0.7142857142857143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24-4F30-A6AF-82EF506E2941}"/>
            </c:ext>
          </c:extLst>
        </c:ser>
        <c:ser>
          <c:idx val="1"/>
          <c:order val="1"/>
          <c:tx>
            <c:strRef>
              <c:f>'Safer alt'!$D$36</c:f>
              <c:strCache>
                <c:ptCount val="1"/>
                <c:pt idx="0">
                  <c:v>All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'Safer alt'!$B$37:$B$38</c:f>
              <c:strCache>
                <c:ptCount val="2"/>
                <c:pt idx="0">
                  <c:v>In chemicals policies</c:v>
                </c:pt>
                <c:pt idx="1">
                  <c:v>Reward suppliers</c:v>
                </c:pt>
              </c:strCache>
            </c:strRef>
          </c:cat>
          <c:val>
            <c:numRef>
              <c:f>'Safer alt'!$D$37:$D$38</c:f>
              <c:numCache>
                <c:formatCode>0%</c:formatCode>
                <c:ptCount val="2"/>
                <c:pt idx="0">
                  <c:v>0.36538461538461542</c:v>
                </c:pt>
                <c:pt idx="1">
                  <c:v>0.19230769230769232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24-4F30-A6AF-82EF506E2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271360"/>
        <c:axId val="134272896"/>
      </c:barChart>
      <c:catAx>
        <c:axId val="1342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72896"/>
        <c:crosses val="autoZero"/>
        <c:auto val="1"/>
        <c:lblAlgn val="ctr"/>
        <c:lblOffset val="100"/>
        <c:noMultiLvlLbl val="0"/>
      </c:catAx>
      <c:valAx>
        <c:axId val="134272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2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E596A-3ECB-4ED2-BD8E-CD2A453FC9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5F2F06-ECED-4E4E-A56D-D371E20B7014}">
      <dgm:prSet phldrT="[Text]"/>
      <dgm:spPr/>
      <dgm:t>
        <a:bodyPr/>
        <a:lstStyle/>
        <a:p>
          <a:r>
            <a:rPr lang="en-US" dirty="0"/>
            <a:t>Investors include …</a:t>
          </a:r>
        </a:p>
      </dgm:t>
    </dgm:pt>
    <dgm:pt modelId="{8C882863-4DF7-4A23-BF02-0738452D16FF}" type="parTrans" cxnId="{FC3510CB-4E12-4801-9942-67D8A3AB331E}">
      <dgm:prSet/>
      <dgm:spPr/>
      <dgm:t>
        <a:bodyPr/>
        <a:lstStyle/>
        <a:p>
          <a:endParaRPr lang="en-US"/>
        </a:p>
      </dgm:t>
    </dgm:pt>
    <dgm:pt modelId="{66C76A69-4687-4478-8548-0BBCF7A1C2B4}" type="sibTrans" cxnId="{FC3510CB-4E12-4801-9942-67D8A3AB331E}">
      <dgm:prSet/>
      <dgm:spPr/>
      <dgm:t>
        <a:bodyPr/>
        <a:lstStyle/>
        <a:p>
          <a:endParaRPr lang="en-US"/>
        </a:p>
      </dgm:t>
    </dgm:pt>
    <dgm:pt modelId="{4BAAF09F-FC43-43CC-B858-3363723B6F3C}">
      <dgm:prSet phldrT="[Text]"/>
      <dgm:spPr/>
      <dgm:t>
        <a:bodyPr/>
        <a:lstStyle/>
        <a:p>
          <a:r>
            <a:rPr lang="en-US" dirty="0"/>
            <a:t>Health Care &amp; Retail include …</a:t>
          </a:r>
        </a:p>
      </dgm:t>
    </dgm:pt>
    <dgm:pt modelId="{7E026073-3600-4B5B-8C72-E6117B8ADAE2}" type="parTrans" cxnId="{80EFAA34-1E19-4E4D-8D5A-32DC50DC9C85}">
      <dgm:prSet/>
      <dgm:spPr/>
      <dgm:t>
        <a:bodyPr/>
        <a:lstStyle/>
        <a:p>
          <a:endParaRPr lang="en-US"/>
        </a:p>
      </dgm:t>
    </dgm:pt>
    <dgm:pt modelId="{7BA67E08-A516-4AF6-BDE5-9BAC88873B7E}" type="sibTrans" cxnId="{80EFAA34-1E19-4E4D-8D5A-32DC50DC9C85}">
      <dgm:prSet/>
      <dgm:spPr/>
      <dgm:t>
        <a:bodyPr/>
        <a:lstStyle/>
        <a:p>
          <a:endParaRPr lang="en-US"/>
        </a:p>
      </dgm:t>
    </dgm:pt>
    <dgm:pt modelId="{F9A30980-77CB-4837-B70D-9A4E4BCC9B0C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CVS Health, Rite Aid, Staples, Target &amp; Walmart</a:t>
          </a:r>
        </a:p>
      </dgm:t>
    </dgm:pt>
    <dgm:pt modelId="{5BE44A48-C352-4A0F-A952-CA1C68427802}" type="parTrans" cxnId="{9A9B1F40-00E0-4E87-B1FF-410595DB4BEF}">
      <dgm:prSet/>
      <dgm:spPr/>
      <dgm:t>
        <a:bodyPr/>
        <a:lstStyle/>
        <a:p>
          <a:endParaRPr lang="en-US"/>
        </a:p>
      </dgm:t>
    </dgm:pt>
    <dgm:pt modelId="{650E7C89-58D0-4796-8EC5-A75506F50555}" type="sibTrans" cxnId="{9A9B1F40-00E0-4E87-B1FF-410595DB4BEF}">
      <dgm:prSet/>
      <dgm:spPr/>
      <dgm:t>
        <a:bodyPr/>
        <a:lstStyle/>
        <a:p>
          <a:endParaRPr lang="en-US"/>
        </a:p>
      </dgm:t>
    </dgm:pt>
    <dgm:pt modelId="{142D543B-859F-4314-9A49-0D4C7FDE4DC3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Calvert Research  &amp; Management</a:t>
          </a:r>
        </a:p>
      </dgm:t>
    </dgm:pt>
    <dgm:pt modelId="{A4AAA6C4-D560-4673-AC4E-4D8F7EB117E7}" type="parTrans" cxnId="{290794E2-38F1-41A1-B704-376E65C836EC}">
      <dgm:prSet/>
      <dgm:spPr/>
      <dgm:t>
        <a:bodyPr/>
        <a:lstStyle/>
        <a:p>
          <a:endParaRPr lang="en-US"/>
        </a:p>
      </dgm:t>
    </dgm:pt>
    <dgm:pt modelId="{4843B10B-4315-4E79-862C-99C50C629985}" type="sibTrans" cxnId="{290794E2-38F1-41A1-B704-376E65C836EC}">
      <dgm:prSet/>
      <dgm:spPr/>
      <dgm:t>
        <a:bodyPr/>
        <a:lstStyle/>
        <a:p>
          <a:endParaRPr lang="en-US"/>
        </a:p>
      </dgm:t>
    </dgm:pt>
    <dgm:pt modelId="{E069EB6E-FDED-40A3-836F-32639614DCDD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Bank J Safra Sarasin</a:t>
          </a:r>
        </a:p>
      </dgm:t>
    </dgm:pt>
    <dgm:pt modelId="{B671B623-DD53-4108-A4E2-39B6BB2F79F9}" type="parTrans" cxnId="{0CB452F6-DC6F-4EEA-89D1-E22A369F9391}">
      <dgm:prSet/>
      <dgm:spPr/>
      <dgm:t>
        <a:bodyPr/>
        <a:lstStyle/>
        <a:p>
          <a:endParaRPr lang="en-US"/>
        </a:p>
      </dgm:t>
    </dgm:pt>
    <dgm:pt modelId="{AAA39D18-75EE-4014-A0BD-C41A557A3170}" type="sibTrans" cxnId="{0CB452F6-DC6F-4EEA-89D1-E22A369F9391}">
      <dgm:prSet/>
      <dgm:spPr/>
      <dgm:t>
        <a:bodyPr/>
        <a:lstStyle/>
        <a:p>
          <a:endParaRPr lang="en-US"/>
        </a:p>
      </dgm:t>
    </dgm:pt>
    <dgm:pt modelId="{664C5F77-199B-475F-8078-F1E36A35AEAC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BNP Paribas Investment Partners</a:t>
          </a:r>
        </a:p>
      </dgm:t>
    </dgm:pt>
    <dgm:pt modelId="{7A2AAD0B-0E42-491E-BE68-5AF502F8142E}" type="parTrans" cxnId="{B9A4FFD8-F9DA-4AEB-B02C-F00DDF5A4065}">
      <dgm:prSet/>
      <dgm:spPr/>
      <dgm:t>
        <a:bodyPr/>
        <a:lstStyle/>
        <a:p>
          <a:endParaRPr lang="en-US"/>
        </a:p>
      </dgm:t>
    </dgm:pt>
    <dgm:pt modelId="{569FD83F-8686-4C33-8D21-9CAAADFC059C}" type="sibTrans" cxnId="{B9A4FFD8-F9DA-4AEB-B02C-F00DDF5A4065}">
      <dgm:prSet/>
      <dgm:spPr/>
      <dgm:t>
        <a:bodyPr/>
        <a:lstStyle/>
        <a:p>
          <a:endParaRPr lang="en-US"/>
        </a:p>
      </dgm:t>
    </dgm:pt>
    <dgm:pt modelId="{928FEB67-772F-4418-B393-E183345A7EB7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Boston Common Asset Management</a:t>
          </a:r>
        </a:p>
      </dgm:t>
    </dgm:pt>
    <dgm:pt modelId="{0B2E8118-EAFF-46C9-A4EB-425A1827BD46}" type="parTrans" cxnId="{7465658B-4A14-4230-A3C2-FF8EFE5F4323}">
      <dgm:prSet/>
      <dgm:spPr/>
      <dgm:t>
        <a:bodyPr/>
        <a:lstStyle/>
        <a:p>
          <a:endParaRPr lang="en-US"/>
        </a:p>
      </dgm:t>
    </dgm:pt>
    <dgm:pt modelId="{024CD064-1004-4492-A868-AC2DE3D22252}" type="sibTrans" cxnId="{7465658B-4A14-4230-A3C2-FF8EFE5F4323}">
      <dgm:prSet/>
      <dgm:spPr/>
      <dgm:t>
        <a:bodyPr/>
        <a:lstStyle/>
        <a:p>
          <a:endParaRPr lang="en-US"/>
        </a:p>
      </dgm:t>
    </dgm:pt>
    <dgm:pt modelId="{B90E170D-4AD0-4879-81EE-0B38DD401A98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Impax Asset Management</a:t>
          </a:r>
        </a:p>
      </dgm:t>
    </dgm:pt>
    <dgm:pt modelId="{709BD551-E45D-4122-A24B-F1C7A6CCD35B}" type="parTrans" cxnId="{C2189A8B-6927-4AC2-9706-5CF4C38BE735}">
      <dgm:prSet/>
      <dgm:spPr/>
      <dgm:t>
        <a:bodyPr/>
        <a:lstStyle/>
        <a:p>
          <a:endParaRPr lang="en-US"/>
        </a:p>
      </dgm:t>
    </dgm:pt>
    <dgm:pt modelId="{FE498E4A-F481-4D67-A8D4-6970A17EEE01}" type="sibTrans" cxnId="{C2189A8B-6927-4AC2-9706-5CF4C38BE735}">
      <dgm:prSet/>
      <dgm:spPr/>
      <dgm:t>
        <a:bodyPr/>
        <a:lstStyle/>
        <a:p>
          <a:endParaRPr lang="en-US"/>
        </a:p>
      </dgm:t>
    </dgm:pt>
    <dgm:pt modelId="{9DE620AA-2ED8-4B64-A594-ADD62BD9CBF8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Trillium Asset Management</a:t>
          </a:r>
        </a:p>
      </dgm:t>
    </dgm:pt>
    <dgm:pt modelId="{F8F6B4C0-30CA-4CE8-B085-59484866337C}" type="parTrans" cxnId="{5B1223CF-9616-4253-81C9-031D2CE8D880}">
      <dgm:prSet/>
      <dgm:spPr/>
      <dgm:t>
        <a:bodyPr/>
        <a:lstStyle/>
        <a:p>
          <a:endParaRPr lang="en-US"/>
        </a:p>
      </dgm:t>
    </dgm:pt>
    <dgm:pt modelId="{7FFB872E-2A43-47FD-A548-2FCADF183506}" type="sibTrans" cxnId="{5B1223CF-9616-4253-81C9-031D2CE8D880}">
      <dgm:prSet/>
      <dgm:spPr/>
      <dgm:t>
        <a:bodyPr/>
        <a:lstStyle/>
        <a:p>
          <a:endParaRPr lang="en-US"/>
        </a:p>
      </dgm:t>
    </dgm:pt>
    <dgm:pt modelId="{ABBC9B94-C15B-49FF-A8F1-BDB07B321E58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Legal &amp; General Investment Management</a:t>
          </a:r>
        </a:p>
      </dgm:t>
    </dgm:pt>
    <dgm:pt modelId="{75955BFC-D87F-49F9-968B-62079DE8A38D}" type="parTrans" cxnId="{69550817-DFA4-468F-8E1C-E15A8A16346D}">
      <dgm:prSet/>
      <dgm:spPr/>
      <dgm:t>
        <a:bodyPr/>
        <a:lstStyle/>
        <a:p>
          <a:endParaRPr lang="en-US"/>
        </a:p>
      </dgm:t>
    </dgm:pt>
    <dgm:pt modelId="{89875947-94B7-4D7D-98FB-92E20B5D30C1}" type="sibTrans" cxnId="{69550817-DFA4-468F-8E1C-E15A8A16346D}">
      <dgm:prSet/>
      <dgm:spPr/>
      <dgm:t>
        <a:bodyPr/>
        <a:lstStyle/>
        <a:p>
          <a:endParaRPr lang="en-US"/>
        </a:p>
      </dgm:t>
    </dgm:pt>
    <dgm:pt modelId="{EB78B47C-DF72-44D8-A987-C63248BCDCB7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Rhode Island Treasury</a:t>
          </a:r>
        </a:p>
      </dgm:t>
    </dgm:pt>
    <dgm:pt modelId="{2316C4AF-B022-4F7B-B33B-BAD5016CBC0E}" type="parTrans" cxnId="{243AA679-48AD-4D55-8658-FFBD02ABFA7A}">
      <dgm:prSet/>
      <dgm:spPr/>
      <dgm:t>
        <a:bodyPr/>
        <a:lstStyle/>
        <a:p>
          <a:endParaRPr lang="en-US"/>
        </a:p>
      </dgm:t>
    </dgm:pt>
    <dgm:pt modelId="{B7E4DBF0-F1F8-4E99-B182-A18D5E9CE083}" type="sibTrans" cxnId="{243AA679-48AD-4D55-8658-FFBD02ABFA7A}">
      <dgm:prSet/>
      <dgm:spPr/>
      <dgm:t>
        <a:bodyPr/>
        <a:lstStyle/>
        <a:p>
          <a:endParaRPr lang="en-US"/>
        </a:p>
      </dgm:t>
    </dgm:pt>
    <dgm:pt modelId="{3CBC29DD-80C9-48A4-AC03-731A45E065F3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The Sustainability Group of Loring, Wolcott &amp; Coolidge</a:t>
          </a:r>
        </a:p>
      </dgm:t>
    </dgm:pt>
    <dgm:pt modelId="{534DB0D7-4921-4F43-B9B1-0B1354507FE2}" type="parTrans" cxnId="{04C98C31-F1D4-413F-9E2F-59B263C5590A}">
      <dgm:prSet/>
      <dgm:spPr/>
      <dgm:t>
        <a:bodyPr/>
        <a:lstStyle/>
        <a:p>
          <a:endParaRPr lang="en-US"/>
        </a:p>
      </dgm:t>
    </dgm:pt>
    <dgm:pt modelId="{52E6DAB5-E708-4877-90A5-BF82DD5DFE8D}" type="sibTrans" cxnId="{04C98C31-F1D4-413F-9E2F-59B263C5590A}">
      <dgm:prSet/>
      <dgm:spPr/>
      <dgm:t>
        <a:bodyPr/>
        <a:lstStyle/>
        <a:p>
          <a:endParaRPr lang="en-US"/>
        </a:p>
      </dgm:t>
    </dgm:pt>
    <dgm:pt modelId="{8E10D537-26FC-44A1-9B95-65ABE39BA977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dirty="0"/>
            <a:t>Dignity Health, Kaiser Permanente, &amp; Vizient</a:t>
          </a:r>
        </a:p>
      </dgm:t>
    </dgm:pt>
    <dgm:pt modelId="{9E215B01-5EFB-45CE-9FB6-DDBE03241635}" type="parTrans" cxnId="{CB8D8717-EE00-4736-9791-4BE874870A5C}">
      <dgm:prSet/>
      <dgm:spPr/>
    </dgm:pt>
    <dgm:pt modelId="{340F80E5-36B6-4B78-94DD-B5B8E50090BC}" type="sibTrans" cxnId="{CB8D8717-EE00-4736-9791-4BE874870A5C}">
      <dgm:prSet/>
      <dgm:spPr/>
    </dgm:pt>
    <dgm:pt modelId="{EEE033ED-FB7A-4643-8447-11AB33239092}" type="pres">
      <dgm:prSet presAssocID="{C21E596A-3ECB-4ED2-BD8E-CD2A453FC9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21A9F-DDAB-4F52-B79E-91C9D97361E7}" type="pres">
      <dgm:prSet presAssocID="{285F2F06-ECED-4E4E-A56D-D371E20B70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96BD9-FF52-4679-BC67-F766230A515C}" type="pres">
      <dgm:prSet presAssocID="{285F2F06-ECED-4E4E-A56D-D371E20B701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5A90B-C7F1-4416-8A04-9ED7BC19EEDC}" type="pres">
      <dgm:prSet presAssocID="{4BAAF09F-FC43-43CC-B858-3363723B6F3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0A3BC-573E-41C4-B1A7-F1743341E324}" type="pres">
      <dgm:prSet presAssocID="{4BAAF09F-FC43-43CC-B858-3363723B6F3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A4FFD8-F9DA-4AEB-B02C-F00DDF5A4065}" srcId="{285F2F06-ECED-4E4E-A56D-D371E20B7014}" destId="{664C5F77-199B-475F-8078-F1E36A35AEAC}" srcOrd="1" destOrd="0" parTransId="{7A2AAD0B-0E42-491E-BE68-5AF502F8142E}" sibTransId="{569FD83F-8686-4C33-8D21-9CAAADFC059C}"/>
    <dgm:cxn modelId="{FC3510CB-4E12-4801-9942-67D8A3AB331E}" srcId="{C21E596A-3ECB-4ED2-BD8E-CD2A453FC946}" destId="{285F2F06-ECED-4E4E-A56D-D371E20B7014}" srcOrd="0" destOrd="0" parTransId="{8C882863-4DF7-4A23-BF02-0738452D16FF}" sibTransId="{66C76A69-4687-4478-8548-0BBCF7A1C2B4}"/>
    <dgm:cxn modelId="{382EE0C6-EA7E-49BC-8986-644E78B15D4B}" type="presOf" srcId="{4BAAF09F-FC43-43CC-B858-3363723B6F3C}" destId="{3C15A90B-C7F1-4416-8A04-9ED7BC19EEDC}" srcOrd="0" destOrd="0" presId="urn:microsoft.com/office/officeart/2005/8/layout/vList2"/>
    <dgm:cxn modelId="{975F6E94-7AD2-4C40-99EE-B1C9F222CAD1}" type="presOf" srcId="{285F2F06-ECED-4E4E-A56D-D371E20B7014}" destId="{8A221A9F-DDAB-4F52-B79E-91C9D97361E7}" srcOrd="0" destOrd="0" presId="urn:microsoft.com/office/officeart/2005/8/layout/vList2"/>
    <dgm:cxn modelId="{2F50915C-94BF-4250-8D0F-28DD06241844}" type="presOf" srcId="{F9A30980-77CB-4837-B70D-9A4E4BCC9B0C}" destId="{8F40A3BC-573E-41C4-B1A7-F1743341E324}" srcOrd="0" destOrd="0" presId="urn:microsoft.com/office/officeart/2005/8/layout/vList2"/>
    <dgm:cxn modelId="{9E02C6F0-288E-4DB3-A87C-115895C236EB}" type="presOf" srcId="{142D543B-859F-4314-9A49-0D4C7FDE4DC3}" destId="{72B96BD9-FF52-4679-BC67-F766230A515C}" srcOrd="0" destOrd="3" presId="urn:microsoft.com/office/officeart/2005/8/layout/vList2"/>
    <dgm:cxn modelId="{5B9229E9-7BAD-409F-87D8-F2F2A8427CF7}" type="presOf" srcId="{9DE620AA-2ED8-4B64-A594-ADD62BD9CBF8}" destId="{72B96BD9-FF52-4679-BC67-F766230A515C}" srcOrd="0" destOrd="8" presId="urn:microsoft.com/office/officeart/2005/8/layout/vList2"/>
    <dgm:cxn modelId="{075F3B12-FA9C-4946-87AC-DD5EE14FFD5B}" type="presOf" srcId="{8E10D537-26FC-44A1-9B95-65ABE39BA977}" destId="{8F40A3BC-573E-41C4-B1A7-F1743341E324}" srcOrd="0" destOrd="1" presId="urn:microsoft.com/office/officeart/2005/8/layout/vList2"/>
    <dgm:cxn modelId="{C2189A8B-6927-4AC2-9706-5CF4C38BE735}" srcId="{285F2F06-ECED-4E4E-A56D-D371E20B7014}" destId="{B90E170D-4AD0-4879-81EE-0B38DD401A98}" srcOrd="4" destOrd="0" parTransId="{709BD551-E45D-4122-A24B-F1C7A6CCD35B}" sibTransId="{FE498E4A-F481-4D67-A8D4-6970A17EEE01}"/>
    <dgm:cxn modelId="{F1B00CE5-AE62-4BB9-990A-A20223967BD3}" type="presOf" srcId="{E069EB6E-FDED-40A3-836F-32639614DCDD}" destId="{72B96BD9-FF52-4679-BC67-F766230A515C}" srcOrd="0" destOrd="0" presId="urn:microsoft.com/office/officeart/2005/8/layout/vList2"/>
    <dgm:cxn modelId="{7465658B-4A14-4230-A3C2-FF8EFE5F4323}" srcId="{285F2F06-ECED-4E4E-A56D-D371E20B7014}" destId="{928FEB67-772F-4418-B393-E183345A7EB7}" srcOrd="2" destOrd="0" parTransId="{0B2E8118-EAFF-46C9-A4EB-425A1827BD46}" sibTransId="{024CD064-1004-4492-A868-AC2DE3D22252}"/>
    <dgm:cxn modelId="{C65157F7-DEB8-47AA-B494-21C5093CB05C}" type="presOf" srcId="{C21E596A-3ECB-4ED2-BD8E-CD2A453FC946}" destId="{EEE033ED-FB7A-4643-8447-11AB33239092}" srcOrd="0" destOrd="0" presId="urn:microsoft.com/office/officeart/2005/8/layout/vList2"/>
    <dgm:cxn modelId="{290794E2-38F1-41A1-B704-376E65C836EC}" srcId="{285F2F06-ECED-4E4E-A56D-D371E20B7014}" destId="{142D543B-859F-4314-9A49-0D4C7FDE4DC3}" srcOrd="3" destOrd="0" parTransId="{A4AAA6C4-D560-4673-AC4E-4D8F7EB117E7}" sibTransId="{4843B10B-4315-4E79-862C-99C50C629985}"/>
    <dgm:cxn modelId="{5FB7D2FB-990E-4C95-BDEF-F106F047C771}" type="presOf" srcId="{EB78B47C-DF72-44D8-A987-C63248BCDCB7}" destId="{72B96BD9-FF52-4679-BC67-F766230A515C}" srcOrd="0" destOrd="6" presId="urn:microsoft.com/office/officeart/2005/8/layout/vList2"/>
    <dgm:cxn modelId="{0CB452F6-DC6F-4EEA-89D1-E22A369F9391}" srcId="{285F2F06-ECED-4E4E-A56D-D371E20B7014}" destId="{E069EB6E-FDED-40A3-836F-32639614DCDD}" srcOrd="0" destOrd="0" parTransId="{B671B623-DD53-4108-A4E2-39B6BB2F79F9}" sibTransId="{AAA39D18-75EE-4014-A0BD-C41A557A3170}"/>
    <dgm:cxn modelId="{69550817-DFA4-468F-8E1C-E15A8A16346D}" srcId="{285F2F06-ECED-4E4E-A56D-D371E20B7014}" destId="{ABBC9B94-C15B-49FF-A8F1-BDB07B321E58}" srcOrd="5" destOrd="0" parTransId="{75955BFC-D87F-49F9-968B-62079DE8A38D}" sibTransId="{89875947-94B7-4D7D-98FB-92E20B5D30C1}"/>
    <dgm:cxn modelId="{04C98C31-F1D4-413F-9E2F-59B263C5590A}" srcId="{285F2F06-ECED-4E4E-A56D-D371E20B7014}" destId="{3CBC29DD-80C9-48A4-AC03-731A45E065F3}" srcOrd="7" destOrd="0" parTransId="{534DB0D7-4921-4F43-B9B1-0B1354507FE2}" sibTransId="{52E6DAB5-E708-4877-90A5-BF82DD5DFE8D}"/>
    <dgm:cxn modelId="{CB8D8717-EE00-4736-9791-4BE874870A5C}" srcId="{4BAAF09F-FC43-43CC-B858-3363723B6F3C}" destId="{8E10D537-26FC-44A1-9B95-65ABE39BA977}" srcOrd="1" destOrd="0" parTransId="{9E215B01-5EFB-45CE-9FB6-DDBE03241635}" sibTransId="{340F80E5-36B6-4B78-94DD-B5B8E50090BC}"/>
    <dgm:cxn modelId="{45276C50-A7B2-4D90-87E4-2B03C3B2BF08}" type="presOf" srcId="{ABBC9B94-C15B-49FF-A8F1-BDB07B321E58}" destId="{72B96BD9-FF52-4679-BC67-F766230A515C}" srcOrd="0" destOrd="5" presId="urn:microsoft.com/office/officeart/2005/8/layout/vList2"/>
    <dgm:cxn modelId="{3709D121-D18E-4825-A963-853F191D88E4}" type="presOf" srcId="{664C5F77-199B-475F-8078-F1E36A35AEAC}" destId="{72B96BD9-FF52-4679-BC67-F766230A515C}" srcOrd="0" destOrd="1" presId="urn:microsoft.com/office/officeart/2005/8/layout/vList2"/>
    <dgm:cxn modelId="{80EFAA34-1E19-4E4D-8D5A-32DC50DC9C85}" srcId="{C21E596A-3ECB-4ED2-BD8E-CD2A453FC946}" destId="{4BAAF09F-FC43-43CC-B858-3363723B6F3C}" srcOrd="1" destOrd="0" parTransId="{7E026073-3600-4B5B-8C72-E6117B8ADAE2}" sibTransId="{7BA67E08-A516-4AF6-BDE5-9BAC88873B7E}"/>
    <dgm:cxn modelId="{243AA679-48AD-4D55-8658-FFBD02ABFA7A}" srcId="{285F2F06-ECED-4E4E-A56D-D371E20B7014}" destId="{EB78B47C-DF72-44D8-A987-C63248BCDCB7}" srcOrd="6" destOrd="0" parTransId="{2316C4AF-B022-4F7B-B33B-BAD5016CBC0E}" sibTransId="{B7E4DBF0-F1F8-4E99-B182-A18D5E9CE083}"/>
    <dgm:cxn modelId="{9A9B1F40-00E0-4E87-B1FF-410595DB4BEF}" srcId="{4BAAF09F-FC43-43CC-B858-3363723B6F3C}" destId="{F9A30980-77CB-4837-B70D-9A4E4BCC9B0C}" srcOrd="0" destOrd="0" parTransId="{5BE44A48-C352-4A0F-A952-CA1C68427802}" sibTransId="{650E7C89-58D0-4796-8EC5-A75506F50555}"/>
    <dgm:cxn modelId="{1E163D5F-F99C-4C2E-99AA-C7B1E64DD8FE}" type="presOf" srcId="{3CBC29DD-80C9-48A4-AC03-731A45E065F3}" destId="{72B96BD9-FF52-4679-BC67-F766230A515C}" srcOrd="0" destOrd="7" presId="urn:microsoft.com/office/officeart/2005/8/layout/vList2"/>
    <dgm:cxn modelId="{576B02DE-AD08-4611-95A7-B5A93259DEEC}" type="presOf" srcId="{B90E170D-4AD0-4879-81EE-0B38DD401A98}" destId="{72B96BD9-FF52-4679-BC67-F766230A515C}" srcOrd="0" destOrd="4" presId="urn:microsoft.com/office/officeart/2005/8/layout/vList2"/>
    <dgm:cxn modelId="{5B1223CF-9616-4253-81C9-031D2CE8D880}" srcId="{285F2F06-ECED-4E4E-A56D-D371E20B7014}" destId="{9DE620AA-2ED8-4B64-A594-ADD62BD9CBF8}" srcOrd="8" destOrd="0" parTransId="{F8F6B4C0-30CA-4CE8-B085-59484866337C}" sibTransId="{7FFB872E-2A43-47FD-A548-2FCADF183506}"/>
    <dgm:cxn modelId="{8298305F-D2AE-4880-A50A-26A50FBDCEA4}" type="presOf" srcId="{928FEB67-772F-4418-B393-E183345A7EB7}" destId="{72B96BD9-FF52-4679-BC67-F766230A515C}" srcOrd="0" destOrd="2" presId="urn:microsoft.com/office/officeart/2005/8/layout/vList2"/>
    <dgm:cxn modelId="{C3059B18-19FE-4E25-8BCD-8FCFB95F3BDE}" type="presParOf" srcId="{EEE033ED-FB7A-4643-8447-11AB33239092}" destId="{8A221A9F-DDAB-4F52-B79E-91C9D97361E7}" srcOrd="0" destOrd="0" presId="urn:microsoft.com/office/officeart/2005/8/layout/vList2"/>
    <dgm:cxn modelId="{43C9259F-7621-4E0D-BAF3-DBF3BC944699}" type="presParOf" srcId="{EEE033ED-FB7A-4643-8447-11AB33239092}" destId="{72B96BD9-FF52-4679-BC67-F766230A515C}" srcOrd="1" destOrd="0" presId="urn:microsoft.com/office/officeart/2005/8/layout/vList2"/>
    <dgm:cxn modelId="{F903E1A2-F6D5-46E2-B425-AED961CF30C4}" type="presParOf" srcId="{EEE033ED-FB7A-4643-8447-11AB33239092}" destId="{3C15A90B-C7F1-4416-8A04-9ED7BC19EEDC}" srcOrd="2" destOrd="0" presId="urn:microsoft.com/office/officeart/2005/8/layout/vList2"/>
    <dgm:cxn modelId="{BD8717B7-C591-4B03-A0C0-1678978CC12A}" type="presParOf" srcId="{EEE033ED-FB7A-4643-8447-11AB33239092}" destId="{8F40A3BC-573E-41C4-B1A7-F1743341E3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21A9F-DDAB-4F52-B79E-91C9D97361E7}">
      <dsp:nvSpPr>
        <dsp:cNvPr id="0" name=""/>
        <dsp:cNvSpPr/>
      </dsp:nvSpPr>
      <dsp:spPr>
        <a:xfrm>
          <a:off x="0" y="349324"/>
          <a:ext cx="6702109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Investors include …</a:t>
          </a:r>
        </a:p>
      </dsp:txBody>
      <dsp:txXfrm>
        <a:off x="38638" y="387962"/>
        <a:ext cx="6624833" cy="714229"/>
      </dsp:txXfrm>
    </dsp:sp>
    <dsp:sp modelId="{72B96BD9-FF52-4679-BC67-F766230A515C}">
      <dsp:nvSpPr>
        <dsp:cNvPr id="0" name=""/>
        <dsp:cNvSpPr/>
      </dsp:nvSpPr>
      <dsp:spPr>
        <a:xfrm>
          <a:off x="0" y="1140829"/>
          <a:ext cx="6702109" cy="4371840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9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Bank J Safra Sarasin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BNP Paribas Investment Partners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Boston Common Asset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Calvert Research  &amp;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Impax Asset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Legal &amp; General Investment Management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Rhode Island Treasury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The Sustainability Group of Loring, Wolcott &amp; Coolidge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Trillium Asset Management</a:t>
          </a:r>
        </a:p>
      </dsp:txBody>
      <dsp:txXfrm>
        <a:off x="0" y="1140829"/>
        <a:ext cx="6702109" cy="4371840"/>
      </dsp:txXfrm>
    </dsp:sp>
    <dsp:sp modelId="{3C15A90B-C7F1-4416-8A04-9ED7BC19EEDC}">
      <dsp:nvSpPr>
        <dsp:cNvPr id="0" name=""/>
        <dsp:cNvSpPr/>
      </dsp:nvSpPr>
      <dsp:spPr>
        <a:xfrm>
          <a:off x="0" y="5512670"/>
          <a:ext cx="6702109" cy="791505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Health Care &amp; Retail include …</a:t>
          </a:r>
        </a:p>
      </dsp:txBody>
      <dsp:txXfrm>
        <a:off x="38638" y="5551308"/>
        <a:ext cx="6624833" cy="714229"/>
      </dsp:txXfrm>
    </dsp:sp>
    <dsp:sp modelId="{8F40A3BC-573E-41C4-B1A7-F1743341E324}">
      <dsp:nvSpPr>
        <dsp:cNvPr id="0" name=""/>
        <dsp:cNvSpPr/>
      </dsp:nvSpPr>
      <dsp:spPr>
        <a:xfrm>
          <a:off x="0" y="6304175"/>
          <a:ext cx="6702109" cy="1263735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92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CVS Health, Rite Aid, Staples, Target &amp; Walmart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Dignity Health, Kaiser Permanente, &amp; Vizient</a:t>
          </a:r>
        </a:p>
      </dsp:txBody>
      <dsp:txXfrm>
        <a:off x="0" y="6304175"/>
        <a:ext cx="6702109" cy="126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887A9-43E9-42C2-A9CC-E9DB5DAF5B3C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431C6-8109-4DCB-A678-E560600F7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7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60 signatories,</a:t>
            </a:r>
            <a:r>
              <a:rPr lang="en-US" baseline="0" dirty="0"/>
              <a:t> 44 investors, 13 health care, 3 retailers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C0563-9D64-4CFA-80EE-C57B2131D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8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C0563-9D64-4CFA-80EE-C57B2131D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13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</p:spTree>
    <p:extLst>
      <p:ext uri="{BB962C8B-B14F-4D97-AF65-F5344CB8AC3E}">
        <p14:creationId xmlns:p14="http://schemas.microsoft.com/office/powerpoint/2010/main" val="409624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826F16F4-241F-9F44-B9F4-C4CA1037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68387" y="2528697"/>
            <a:ext cx="8281854" cy="15861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8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47227BB1-BD1D-DE4A-B9EE-9892A78B9F1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068387" y="4173968"/>
            <a:ext cx="8281853" cy="21576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8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52EFA5F-7A8D-434B-8BCC-6B46A4236696}"/>
              </a:ext>
            </a:extLst>
          </p:cNvPr>
          <p:cNvSpPr/>
          <p:nvPr userDrawn="1"/>
        </p:nvSpPr>
        <p:spPr>
          <a:xfrm>
            <a:off x="1318682" y="2378393"/>
            <a:ext cx="3472816" cy="347281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4" name="Picture Placeholder 4">
            <a:extLst>
              <a:ext uri="{FF2B5EF4-FFF2-40B4-BE49-F238E27FC236}">
                <a16:creationId xmlns="" xmlns:a16="http://schemas.microsoft.com/office/drawing/2014/main" id="{EE2BC28F-542C-0747-A81C-0BFEE3826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7769" y="2528697"/>
            <a:ext cx="3174638" cy="31722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5114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0305B9EA-EDE1-1C49-953E-5DA6DF5C49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8130" y="4773412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3FAC8179-9098-D14D-9555-5B841F4410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8131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0559178-B463-9848-A451-8830CFA5F0A7}"/>
              </a:ext>
            </a:extLst>
          </p:cNvPr>
          <p:cNvSpPr/>
          <p:nvPr userDrawn="1"/>
        </p:nvSpPr>
        <p:spPr>
          <a:xfrm>
            <a:off x="3121094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E9DDB3B5-C3A2-BB47-99EC-9ECD22AC98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9194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4132778-F299-A246-9D1A-7DF1C7E0AC25}"/>
              </a:ext>
            </a:extLst>
          </p:cNvPr>
          <p:cNvSpPr/>
          <p:nvPr userDrawn="1"/>
        </p:nvSpPr>
        <p:spPr>
          <a:xfrm>
            <a:off x="8828164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1E78F2E6-9DA2-B24C-A495-F81065AC07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6264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A103B610-8E30-6648-A6CD-BC0499D3AF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315200" y="4774651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2891530-A7D8-8448-A29F-A6C51FF34D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315202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25682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0939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0938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1757780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5880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0EB08B7-DA72-BC40-9ABF-6961998C8FF3}"/>
              </a:ext>
            </a:extLst>
          </p:cNvPr>
          <p:cNvSpPr/>
          <p:nvPr userDrawn="1"/>
        </p:nvSpPr>
        <p:spPr>
          <a:xfrm>
            <a:off x="6056182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0" name="Picture Placeholder 4">
            <a:extLst>
              <a:ext uri="{FF2B5EF4-FFF2-40B4-BE49-F238E27FC236}">
                <a16:creationId xmlns="" xmlns:a16="http://schemas.microsoft.com/office/drawing/2014/main" id="{559825AB-D3C7-AB4E-B509-D18D567F31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4282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7CED7A4-C3E9-1E48-9CDF-0AE640B7C0DD}"/>
              </a:ext>
            </a:extLst>
          </p:cNvPr>
          <p:cNvSpPr/>
          <p:nvPr userDrawn="1"/>
        </p:nvSpPr>
        <p:spPr>
          <a:xfrm>
            <a:off x="10354587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2" name="Picture Placeholder 4">
            <a:extLst>
              <a:ext uri="{FF2B5EF4-FFF2-40B4-BE49-F238E27FC236}">
                <a16:creationId xmlns="" xmlns:a16="http://schemas.microsoft.com/office/drawing/2014/main" id="{02EEAC30-D296-6943-8648-54FF5D755C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62687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D23BDA24-B8E3-2A40-825A-72FF3286CB6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79341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FE21C7E4-5552-A44C-A1CB-8AB24A9675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577745" y="4548494"/>
            <a:ext cx="4064116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F2757A15-075E-D84E-A111-DF1B5DC944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79340" y="5266799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53586C47-A524-BD4F-8C76-9C8547F1E8F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577745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259385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24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324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79887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697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866AEFD9-C5F5-784B-A59A-FD1DCDE7C5D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96750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28209D8F-1F9C-EA41-A4AB-55A1254AF0A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96750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1461EA17-DDAE-C14B-9ECA-B12B95DDB18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48176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="" xmlns:a16="http://schemas.microsoft.com/office/drawing/2014/main" id="{38485C75-20E7-774F-9720-C3008C75B9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8176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C7213036-78B0-1748-A11D-E057B18F081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99602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5FC3B2B7-4EB0-274F-95F5-79CDD8D1A2C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99602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B05A9093-BF05-E143-8E59-3BB1C804BA5D}"/>
              </a:ext>
            </a:extLst>
          </p:cNvPr>
          <p:cNvSpPr/>
          <p:nvPr userDrawn="1"/>
        </p:nvSpPr>
        <p:spPr>
          <a:xfrm>
            <a:off x="431313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8" name="Picture Placeholder 4">
            <a:extLst>
              <a:ext uri="{FF2B5EF4-FFF2-40B4-BE49-F238E27FC236}">
                <a16:creationId xmlns="" xmlns:a16="http://schemas.microsoft.com/office/drawing/2014/main" id="{059CF270-767A-DA4A-BC9F-C2344A9D79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2123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A30D6AB5-F331-FC48-BF5A-7349943A1761}"/>
              </a:ext>
            </a:extLst>
          </p:cNvPr>
          <p:cNvSpPr/>
          <p:nvPr userDrawn="1"/>
        </p:nvSpPr>
        <p:spPr>
          <a:xfrm>
            <a:off x="782739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0" name="Picture Placeholder 4">
            <a:extLst>
              <a:ext uri="{FF2B5EF4-FFF2-40B4-BE49-F238E27FC236}">
                <a16:creationId xmlns="" xmlns:a16="http://schemas.microsoft.com/office/drawing/2014/main" id="{FCA2FE29-EE6F-6848-B250-85AEEDEA148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3549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BD3DA12-D734-D149-85EE-B930264ECC75}"/>
              </a:ext>
            </a:extLst>
          </p:cNvPr>
          <p:cNvSpPr/>
          <p:nvPr userDrawn="1"/>
        </p:nvSpPr>
        <p:spPr>
          <a:xfrm>
            <a:off x="1134165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2" name="Picture Placeholder 4">
            <a:extLst>
              <a:ext uri="{FF2B5EF4-FFF2-40B4-BE49-F238E27FC236}">
                <a16:creationId xmlns="" xmlns:a16="http://schemas.microsoft.com/office/drawing/2014/main" id="{94D800E3-A84B-4047-9FFB-28830B8337C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44975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90967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4982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4984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595829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411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83CC0480-3D9D-2E42-B159-5E48BDAE71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705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041644F8-0BA2-A546-8817-1CF59CC66FE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2705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5DA01B52-E35C-AF4F-AC99-ADAA7B6FEA9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0561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CB0198B1-CB42-4E4A-A9D1-F64CC81F1F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56182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3B3544BF-65BC-9D44-A82A-626D4614092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41781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7B5817E-BB03-9445-8F4F-FB4492E52665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841783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B82D3F90-5999-A14E-AB70-85FE3E1E37E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6273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E8A78DF1-83E2-B14F-820C-9F30818AB10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6273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20A9C4D-6758-5243-A91B-CF8C6C7CE4D0}"/>
              </a:ext>
            </a:extLst>
          </p:cNvPr>
          <p:cNvSpPr/>
          <p:nvPr userDrawn="1"/>
        </p:nvSpPr>
        <p:spPr>
          <a:xfrm>
            <a:off x="33814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0" name="Picture Placeholder 4">
            <a:extLst>
              <a:ext uri="{FF2B5EF4-FFF2-40B4-BE49-F238E27FC236}">
                <a16:creationId xmlns="" xmlns:a16="http://schemas.microsoft.com/office/drawing/2014/main" id="{45559422-8CEF-C246-9493-CB566E3D0E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800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0FE739FB-621A-544C-8B65-6D8798C5CC03}"/>
              </a:ext>
            </a:extLst>
          </p:cNvPr>
          <p:cNvSpPr/>
          <p:nvPr userDrawn="1"/>
        </p:nvSpPr>
        <p:spPr>
          <a:xfrm>
            <a:off x="6167027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2" name="Picture Placeholder 4">
            <a:extLst>
              <a:ext uri="{FF2B5EF4-FFF2-40B4-BE49-F238E27FC236}">
                <a16:creationId xmlns="" xmlns:a16="http://schemas.microsoft.com/office/drawing/2014/main" id="{AFBE16B7-26B4-CC4E-9DD3-A416563B0B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656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A636259-ADAB-8B41-A754-923269917D48}"/>
              </a:ext>
            </a:extLst>
          </p:cNvPr>
          <p:cNvSpPr/>
          <p:nvPr userDrawn="1"/>
        </p:nvSpPr>
        <p:spPr>
          <a:xfrm>
            <a:off x="8952628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4" name="Picture Placeholder 4">
            <a:extLst>
              <a:ext uri="{FF2B5EF4-FFF2-40B4-BE49-F238E27FC236}">
                <a16:creationId xmlns="" xmlns:a16="http://schemas.microsoft.com/office/drawing/2014/main" id="{281252A3-D301-A243-9B4E-16C19B500E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51210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D3150E10-D6B7-4940-AFC4-E37AB6E585E4}"/>
              </a:ext>
            </a:extLst>
          </p:cNvPr>
          <p:cNvSpPr/>
          <p:nvPr userDrawn="1"/>
        </p:nvSpPr>
        <p:spPr>
          <a:xfrm>
            <a:off x="117382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6" name="Picture Placeholder 4">
            <a:extLst>
              <a:ext uri="{FF2B5EF4-FFF2-40B4-BE49-F238E27FC236}">
                <a16:creationId xmlns="" xmlns:a16="http://schemas.microsoft.com/office/drawing/2014/main" id="{EE9C202E-E566-4C4B-B94B-A4C998AE89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8368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8160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42647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42649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758939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893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="" xmlns:a16="http://schemas.microsoft.com/office/drawing/2014/main" id="{BF75BD1A-18D8-1E43-B210-460CAC409B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842647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="" xmlns:a16="http://schemas.microsoft.com/office/drawing/2014/main" id="{BF994861-CEA3-2D40-B309-A67968F6E6F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42649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161E80F-2CF3-444F-A82A-2AEC90167EE6}"/>
              </a:ext>
            </a:extLst>
          </p:cNvPr>
          <p:cNvSpPr/>
          <p:nvPr userDrawn="1"/>
        </p:nvSpPr>
        <p:spPr>
          <a:xfrm>
            <a:off x="758939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8" name="Picture Placeholder 4">
            <a:extLst>
              <a:ext uri="{FF2B5EF4-FFF2-40B4-BE49-F238E27FC236}">
                <a16:creationId xmlns="" xmlns:a16="http://schemas.microsoft.com/office/drawing/2014/main" id="{FB928714-74B9-134B-B520-28A422BE7B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893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="" xmlns:a16="http://schemas.microsoft.com/office/drawing/2014/main" id="{28D0ED00-4B9D-394C-B3FE-F1C0F49106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42647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2EB91EB9-3104-6C41-8B1F-0847A272741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842649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F8D56BAD-CA9E-D64A-B6BF-3B13A0A911AF}"/>
              </a:ext>
            </a:extLst>
          </p:cNvPr>
          <p:cNvSpPr/>
          <p:nvPr userDrawn="1"/>
        </p:nvSpPr>
        <p:spPr>
          <a:xfrm>
            <a:off x="758939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2" name="Picture Placeholder 4">
            <a:extLst>
              <a:ext uri="{FF2B5EF4-FFF2-40B4-BE49-F238E27FC236}">
                <a16:creationId xmlns="" xmlns:a16="http://schemas.microsoft.com/office/drawing/2014/main" id="{DC114679-723C-5A45-90C3-9FC321ACDC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893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4D5B0BD3-1C72-4947-BB7A-F72D95827D4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544952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CE1E4C2E-2BFA-9942-99DB-3FC221224CB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544954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1022F63-0DE0-0F49-87B3-35655339C294}"/>
              </a:ext>
            </a:extLst>
          </p:cNvPr>
          <p:cNvSpPr/>
          <p:nvPr userDrawn="1"/>
        </p:nvSpPr>
        <p:spPr>
          <a:xfrm>
            <a:off x="7461243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6" name="Picture Placeholder 4">
            <a:extLst>
              <a:ext uri="{FF2B5EF4-FFF2-40B4-BE49-F238E27FC236}">
                <a16:creationId xmlns="" xmlns:a16="http://schemas.microsoft.com/office/drawing/2014/main" id="{C6BE84F3-E693-D54C-99B9-F831F32C9E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41198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="" xmlns:a16="http://schemas.microsoft.com/office/drawing/2014/main" id="{0EBD897A-DD81-544A-A932-A4EC689AF20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544952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403DBEFB-859A-EF44-B65A-1D6292D0111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544954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1ADFEBA-631C-8746-AC9C-209A06C277CA}"/>
              </a:ext>
            </a:extLst>
          </p:cNvPr>
          <p:cNvSpPr/>
          <p:nvPr userDrawn="1"/>
        </p:nvSpPr>
        <p:spPr>
          <a:xfrm>
            <a:off x="7461243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0" name="Picture Placeholder 4">
            <a:extLst>
              <a:ext uri="{FF2B5EF4-FFF2-40B4-BE49-F238E27FC236}">
                <a16:creationId xmlns="" xmlns:a16="http://schemas.microsoft.com/office/drawing/2014/main" id="{DFBCCBC3-C874-8842-AF82-606A3FABCD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41198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F3978299-3473-5E44-9586-EEC70351EF2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544952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391DCA8B-F667-1E48-91AE-F063FC57C86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544954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4CCCABAB-A60F-2F4E-9159-5E6087C9C0A3}"/>
              </a:ext>
            </a:extLst>
          </p:cNvPr>
          <p:cNvSpPr/>
          <p:nvPr userDrawn="1"/>
        </p:nvSpPr>
        <p:spPr>
          <a:xfrm>
            <a:off x="7461243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4" name="Picture Placeholder 4">
            <a:extLst>
              <a:ext uri="{FF2B5EF4-FFF2-40B4-BE49-F238E27FC236}">
                <a16:creationId xmlns="" xmlns:a16="http://schemas.microsoft.com/office/drawing/2014/main" id="{29C6281E-62EE-FF43-AAB8-43E22F6C250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541198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167524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3533120" y="7577328"/>
            <a:ext cx="731520" cy="51206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pPr defTabSz="495300" hangingPunct="0"/>
            <a:fld id="{65B3A5B5-D464-4D94-A6FF-B439700E06BB}" type="slidenum">
              <a:rPr lang="en-US" kern="0" smtClean="0">
                <a:solidFill>
                  <a:srgbClr val="4C4D4C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4C4D4C"/>
              </a:solidFill>
              <a:sym typeface="Helvetica Light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8156448"/>
            <a:ext cx="14630400" cy="73152"/>
            <a:chOff x="0" y="5097780"/>
            <a:chExt cx="9144000" cy="45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097780"/>
              <a:ext cx="18288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828800" y="5097780"/>
              <a:ext cx="18288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657600" y="5097780"/>
              <a:ext cx="18288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486400" y="5097780"/>
              <a:ext cx="18288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15200" y="5097780"/>
              <a:ext cx="1828800" cy="45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17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292608" y="269512"/>
            <a:ext cx="14045184" cy="877824"/>
          </a:xfrm>
          <a:prstGeom prst="rect">
            <a:avLst/>
          </a:prstGeom>
          <a:ln w="12700">
            <a:miter lim="400000"/>
          </a:ln>
        </p:spPr>
        <p:txBody>
          <a:bodyPr lIns="19050" tIns="19050" rIns="19050" bIns="19050" anchor="t" anchorCtr="0">
            <a:noAutofit/>
          </a:bodyPr>
          <a:lstStyle>
            <a:lvl1pPr algn="l">
              <a:defRPr kumimoji="0" lang="en-US" sz="2845" b="1" normalizeH="0" dirty="0">
                <a:solidFill>
                  <a:schemeClr val="tx2"/>
                </a:solidFill>
                <a:effectLst/>
                <a:latin typeface="Bogle" pitchFamily="34" charset="0"/>
                <a:sym typeface="Bogle"/>
              </a:defRPr>
            </a:lvl1pPr>
          </a:lstStyle>
          <a:p>
            <a:pPr lvl="0" algn="l" fontAlgn="auto" hangingPunct="0"/>
            <a:r>
              <a:rPr lang="en-US"/>
              <a:t>Click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sz="quarter" idx="11"/>
          </p:nvPr>
        </p:nvSpPr>
        <p:spPr>
          <a:xfrm>
            <a:off x="292608" y="1524643"/>
            <a:ext cx="14045184" cy="5705856"/>
          </a:xfrm>
          <a:prstGeom prst="rect">
            <a:avLst/>
          </a:prstGeom>
        </p:spPr>
        <p:txBody>
          <a:bodyPr/>
          <a:lstStyle>
            <a:lvl1pPr marL="316016" indent="-316016">
              <a:spcBef>
                <a:spcPts val="0"/>
              </a:spcBef>
              <a:spcAft>
                <a:spcPts val="1579"/>
              </a:spcAft>
              <a:buSzPct val="100000"/>
              <a:buFontTx/>
              <a:buBlip>
                <a:blip r:embed="rId2"/>
              </a:buBlip>
              <a:tabLst>
                <a:tab pos="13459960" algn="r"/>
              </a:tabLst>
              <a:defRPr sz="2528">
                <a:latin typeface="+mj-lt"/>
              </a:defRPr>
            </a:lvl1pPr>
            <a:lvl2pPr marL="632032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604020202020204" pitchFamily="34" charset="0"/>
              <a:buChar char="•"/>
              <a:tabLst>
                <a:tab pos="13459960" algn="r"/>
              </a:tabLst>
              <a:defRPr sz="2528">
                <a:latin typeface="+mj-lt"/>
              </a:defRPr>
            </a:lvl2pPr>
            <a:lvl3pPr marL="948048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503020203060203" pitchFamily="34" charset="0"/>
              <a:buChar char="−"/>
              <a:tabLst>
                <a:tab pos="13459960" algn="r"/>
              </a:tabLst>
              <a:defRPr sz="2528">
                <a:latin typeface="+mj-lt"/>
              </a:defRPr>
            </a:lvl3pPr>
            <a:lvl4pPr marL="1264064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604020202020204" pitchFamily="34" charset="0"/>
              <a:buChar char="•"/>
              <a:tabLst>
                <a:tab pos="13459960" algn="r"/>
              </a:tabLst>
              <a:defRPr sz="2528">
                <a:latin typeface="+mj-lt"/>
              </a:defRPr>
            </a:lvl4pPr>
            <a:lvl5pPr marL="1580081" indent="-316016">
              <a:spcBef>
                <a:spcPts val="0"/>
              </a:spcBef>
              <a:spcAft>
                <a:spcPts val="1579"/>
              </a:spcAft>
              <a:buSzPct val="100000"/>
              <a:buFont typeface="Bogle" panose="020B0503020203060203" pitchFamily="34" charset="0"/>
              <a:buChar char="−"/>
              <a:tabLst>
                <a:tab pos="13459960" algn="r"/>
              </a:tabLst>
              <a:defRPr sz="2528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"/>
          <p:cNvSpPr>
            <a:spLocks noGrp="1"/>
          </p:cNvSpPr>
          <p:nvPr>
            <p:ph type="body" sz="quarter" idx="10" hasCustomPrompt="1"/>
          </p:nvPr>
        </p:nvSpPr>
        <p:spPr>
          <a:xfrm>
            <a:off x="4282442" y="7644384"/>
            <a:ext cx="8147454" cy="58521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64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Footnotes (needed for any slide with numbers)</a:t>
            </a:r>
          </a:p>
        </p:txBody>
      </p:sp>
    </p:spTree>
    <p:extLst>
      <p:ext uri="{BB962C8B-B14F-4D97-AF65-F5344CB8AC3E}">
        <p14:creationId xmlns:p14="http://schemas.microsoft.com/office/powerpoint/2010/main" val="309757335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84BC8D-1638-452E-9292-14C268A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defTabSz="495300" hangingPunct="0"/>
            <a:endParaRPr lang="en-US" sz="30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8DE4C4-ADEA-4322-8DC4-4BC7B8A0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95300" hangingPunct="0"/>
            <a:endParaRPr lang="en-US" sz="30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2CBE07-3D0E-43CF-9150-34D6E4F0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5300" hangingPunct="0"/>
            <a:fld id="{5A679F50-3DA3-4408-8086-15E1C5DADDAA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183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995414"/>
            <a:ext cx="13167360" cy="6583680"/>
          </a:xfrm>
          <a:prstGeom prst="rect">
            <a:avLst/>
          </a:prstGeom>
        </p:spPr>
        <p:txBody>
          <a:bodyPr lIns="45720"/>
          <a:lstStyle>
            <a:lvl1pPr>
              <a:buClr>
                <a:srgbClr val="F47B20"/>
              </a:buClr>
              <a:defRPr sz="2560">
                <a:solidFill>
                  <a:srgbClr val="000000"/>
                </a:solidFill>
              </a:defRPr>
            </a:lvl1pPr>
            <a:lvl2pPr>
              <a:buClr>
                <a:srgbClr val="F47B20"/>
              </a:buClr>
              <a:defRPr sz="2240">
                <a:solidFill>
                  <a:srgbClr val="000000"/>
                </a:solidFill>
              </a:defRPr>
            </a:lvl2pPr>
            <a:lvl3pPr>
              <a:buClr>
                <a:srgbClr val="F47B20"/>
              </a:buClr>
              <a:defRPr sz="1920">
                <a:solidFill>
                  <a:srgbClr val="000000"/>
                </a:solidFill>
              </a:defRPr>
            </a:lvl3pPr>
            <a:lvl4pPr>
              <a:buClr>
                <a:srgbClr val="F47B20"/>
              </a:buClr>
              <a:defRPr sz="1760">
                <a:solidFill>
                  <a:srgbClr val="000000"/>
                </a:solidFill>
              </a:defRPr>
            </a:lvl4pPr>
            <a:lvl5pPr>
              <a:buClr>
                <a:srgbClr val="F47B20"/>
              </a:buClr>
              <a:defRPr sz="176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7720" y="38245"/>
            <a:ext cx="13167360" cy="754235"/>
          </a:xfrm>
          <a:prstGeom prst="rect">
            <a:avLst/>
          </a:prstGeom>
        </p:spPr>
        <p:txBody>
          <a:bodyPr lIns="45720" tIns="91440" rIns="45720" bIns="91440"/>
          <a:lstStyle>
            <a:lvl1pPr>
              <a:defRPr sz="2880">
                <a:solidFill>
                  <a:srgbClr val="003896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03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</p:spTree>
    <p:extLst>
      <p:ext uri="{BB962C8B-B14F-4D97-AF65-F5344CB8AC3E}">
        <p14:creationId xmlns:p14="http://schemas.microsoft.com/office/powerpoint/2010/main" val="3373576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EE099-B766-164F-80FC-71F757E75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165592BD-D907-244B-9237-1160C576B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56" y="1645920"/>
            <a:ext cx="5627417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37ACBBEB-1687-584C-8513-2A586C32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856" y="2642920"/>
            <a:ext cx="5627417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CEA3F0E-042D-2045-9650-75DA766C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129" y="1645920"/>
            <a:ext cx="5627416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9E1FF634-FBE4-2344-90EF-A1A19B085F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69129" y="2642920"/>
            <a:ext cx="5627416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6E6DF60-F65D-9A44-898A-F455626E600F}"/>
              </a:ext>
            </a:extLst>
          </p:cNvPr>
          <p:cNvCxnSpPr>
            <a:cxnSpLocks/>
          </p:cNvCxnSpPr>
          <p:nvPr userDrawn="1"/>
        </p:nvCxnSpPr>
        <p:spPr>
          <a:xfrm>
            <a:off x="7315200" y="2103155"/>
            <a:ext cx="0" cy="4932066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55CF577-C87B-B44D-9175-604EE4082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172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cons and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BB6BB1-E114-4542-9C91-9EC85B5FA34D}"/>
              </a:ext>
            </a:extLst>
          </p:cNvPr>
          <p:cNvGrpSpPr/>
          <p:nvPr userDrawn="1"/>
        </p:nvGrpSpPr>
        <p:grpSpPr>
          <a:xfrm>
            <a:off x="1077506" y="1846583"/>
            <a:ext cx="12489587" cy="5043690"/>
            <a:chOff x="930647" y="1989557"/>
            <a:chExt cx="10407989" cy="4203075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E6CAF9B-0C5C-054C-9D49-8510A5585108}"/>
                </a:ext>
              </a:extLst>
            </p:cNvPr>
            <p:cNvGrpSpPr/>
            <p:nvPr/>
          </p:nvGrpSpPr>
          <p:grpSpPr>
            <a:xfrm>
              <a:off x="930647" y="2463143"/>
              <a:ext cx="10407989" cy="3729489"/>
              <a:chOff x="891536" y="2305123"/>
              <a:chExt cx="10407989" cy="37294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89C29732-3187-4940-A025-F22935A9E6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536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EEAFB70-EE4E-C544-867F-7808C2E5B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35135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8EF3B12-CE02-A442-9E9B-B6394F00B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0565" y="2305123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047D460-D393-094F-BF28-A81AD7793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9075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3978789-50D4-0F46-B1C4-72E7406519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99273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3AF048C-9050-E44A-A912-3C6D69221C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352816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5" name="Text Placeholder 50">
            <a:extLst>
              <a:ext uri="{FF2B5EF4-FFF2-40B4-BE49-F238E27FC236}">
                <a16:creationId xmlns="" xmlns:a16="http://schemas.microsoft.com/office/drawing/2014/main" id="{C454EABD-8894-D34C-91C4-CF04B7DD74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959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="" xmlns:a16="http://schemas.microsoft.com/office/drawing/2014/main" id="{F30547F6-AFC9-0B4E-864D-EEC523A18C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5790" y="4143612"/>
            <a:ext cx="3717106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7" name="Text Placeholder 54">
            <a:extLst>
              <a:ext uri="{FF2B5EF4-FFF2-40B4-BE49-F238E27FC236}">
                <a16:creationId xmlns="" xmlns:a16="http://schemas.microsoft.com/office/drawing/2014/main" id="{9633ECB0-776C-F94A-8203-7F8C05B87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70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8" name="Text Placeholder 54">
            <a:extLst>
              <a:ext uri="{FF2B5EF4-FFF2-40B4-BE49-F238E27FC236}">
                <a16:creationId xmlns="" xmlns:a16="http://schemas.microsoft.com/office/drawing/2014/main" id="{710D42A1-26CE-534B-BD20-608AFCC247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3099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9" name="Text Placeholder 54">
            <a:extLst>
              <a:ext uri="{FF2B5EF4-FFF2-40B4-BE49-F238E27FC236}">
                <a16:creationId xmlns="" xmlns:a16="http://schemas.microsoft.com/office/drawing/2014/main" id="{A91EE4B3-6CDB-C948-9988-89E09F575F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24989" y="2867053"/>
            <a:ext cx="3742103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20" name="Text Placeholder 50">
            <a:extLst>
              <a:ext uri="{FF2B5EF4-FFF2-40B4-BE49-F238E27FC236}">
                <a16:creationId xmlns="" xmlns:a16="http://schemas.microsoft.com/office/drawing/2014/main" id="{1CB03A1C-CC9D-E946-B6F1-44051EAD28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9070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</p:spTree>
    <p:extLst>
      <p:ext uri="{BB962C8B-B14F-4D97-AF65-F5344CB8AC3E}">
        <p14:creationId xmlns:p14="http://schemas.microsoft.com/office/powerpoint/2010/main" val="3515635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1B90309-96F3-0E4C-B3D4-C28C87BD1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10" y="1656834"/>
            <a:ext cx="7994390" cy="5329180"/>
          </a:xfrm>
          <a:prstGeom prst="rect">
            <a:avLst/>
          </a:prstGeom>
        </p:spPr>
        <p:txBody>
          <a:bodyPr/>
          <a:lstStyle>
            <a:lvl1pPr>
              <a:defRPr sz="216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6C3F3E39-3E95-9043-AA8D-B502C082CE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" y="1656836"/>
            <a:ext cx="4343400" cy="532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50795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FAC4476-268B-F140-AFBF-3926E46BB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99F9C5B3-DBD2-8D40-847C-5570B0F31B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1328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Milest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BC9E64-35BA-AC45-84BD-EFEA895CD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936" y="418666"/>
            <a:ext cx="4614528" cy="2478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547049-5004-5A41-91CC-68C3F55BB672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2467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igat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7A4461-F46A-B444-9659-0B9B6EE34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0582" y="1442911"/>
            <a:ext cx="5129236" cy="8894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26516D4-B514-3A47-818A-2E2681D88979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612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826F16F4-241F-9F44-B9F4-C4CA1037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68387" y="2528697"/>
            <a:ext cx="8281854" cy="15861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8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47227BB1-BD1D-DE4A-B9EE-9892A78B9F1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068387" y="4173968"/>
            <a:ext cx="8281853" cy="215763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8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52EFA5F-7A8D-434B-8BCC-6B46A4236696}"/>
              </a:ext>
            </a:extLst>
          </p:cNvPr>
          <p:cNvSpPr/>
          <p:nvPr userDrawn="1"/>
        </p:nvSpPr>
        <p:spPr>
          <a:xfrm>
            <a:off x="1318682" y="2378393"/>
            <a:ext cx="3472816" cy="347281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4" name="Picture Placeholder 4">
            <a:extLst>
              <a:ext uri="{FF2B5EF4-FFF2-40B4-BE49-F238E27FC236}">
                <a16:creationId xmlns="" xmlns:a16="http://schemas.microsoft.com/office/drawing/2014/main" id="{EE2BC28F-542C-0747-A81C-0BFEE38267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7769" y="2528697"/>
            <a:ext cx="3174638" cy="31722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66103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107C7A-9CD3-CC47-93B7-9AC31B2E0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656837"/>
            <a:ext cx="12755880" cy="532918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9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0305B9EA-EDE1-1C49-953E-5DA6DF5C49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8130" y="4773412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3FAC8179-9098-D14D-9555-5B841F4410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08131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0559178-B463-9848-A451-8830CFA5F0A7}"/>
              </a:ext>
            </a:extLst>
          </p:cNvPr>
          <p:cNvSpPr/>
          <p:nvPr userDrawn="1"/>
        </p:nvSpPr>
        <p:spPr>
          <a:xfrm>
            <a:off x="3121094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E9DDB3B5-C3A2-BB47-99EC-9ECD22AC98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9194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4132778-F299-A246-9D1A-7DF1C7E0AC25}"/>
              </a:ext>
            </a:extLst>
          </p:cNvPr>
          <p:cNvSpPr/>
          <p:nvPr userDrawn="1"/>
        </p:nvSpPr>
        <p:spPr>
          <a:xfrm>
            <a:off x="8828164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="" xmlns:a16="http://schemas.microsoft.com/office/drawing/2014/main" id="{1E78F2E6-9DA2-B24C-A495-F81065AC07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6264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A103B610-8E30-6648-A6CD-BC0499D3AF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315200" y="4774651"/>
            <a:ext cx="5305980" cy="7339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2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52891530-A7D8-8448-A29F-A6C51FF34D6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315202" y="5555422"/>
            <a:ext cx="5305979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1489528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0939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80938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1757780" y="1916004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5880" y="2024984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E0EB08B7-DA72-BC40-9ABF-6961998C8FF3}"/>
              </a:ext>
            </a:extLst>
          </p:cNvPr>
          <p:cNvSpPr/>
          <p:nvPr userDrawn="1"/>
        </p:nvSpPr>
        <p:spPr>
          <a:xfrm>
            <a:off x="6056182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0" name="Picture Placeholder 4">
            <a:extLst>
              <a:ext uri="{FF2B5EF4-FFF2-40B4-BE49-F238E27FC236}">
                <a16:creationId xmlns="" xmlns:a16="http://schemas.microsoft.com/office/drawing/2014/main" id="{559825AB-D3C7-AB4E-B509-D18D567F31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4282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7CED7A4-C3E9-1E48-9CDF-0AE640B7C0DD}"/>
              </a:ext>
            </a:extLst>
          </p:cNvPr>
          <p:cNvSpPr/>
          <p:nvPr userDrawn="1"/>
        </p:nvSpPr>
        <p:spPr>
          <a:xfrm>
            <a:off x="10354587" y="1920240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22" name="Picture Placeholder 4">
            <a:extLst>
              <a:ext uri="{FF2B5EF4-FFF2-40B4-BE49-F238E27FC236}">
                <a16:creationId xmlns="" xmlns:a16="http://schemas.microsoft.com/office/drawing/2014/main" id="{02EEAC30-D296-6943-8648-54FF5D755C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62687" y="2029220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D23BDA24-B8E3-2A40-825A-72FF3286CB6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279341" y="4547256"/>
            <a:ext cx="4064117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FE21C7E4-5552-A44C-A1CB-8AB24A9675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577745" y="4548494"/>
            <a:ext cx="4064116" cy="672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F2757A15-075E-D84E-A111-DF1B5DC944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79340" y="5266799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53586C47-A524-BD4F-8C76-9C8547F1E8F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577745" y="5268037"/>
            <a:ext cx="406411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</p:spTree>
    <p:extLst>
      <p:ext uri="{BB962C8B-B14F-4D97-AF65-F5344CB8AC3E}">
        <p14:creationId xmlns:p14="http://schemas.microsoft.com/office/powerpoint/2010/main" val="2658530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324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324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79887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697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866AEFD9-C5F5-784B-A59A-FD1DCDE7C5D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96750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28209D8F-1F9C-EA41-A4AB-55A1254AF0A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96750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1461EA17-DDAE-C14B-9ECA-B12B95DDB18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48176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="" xmlns:a16="http://schemas.microsoft.com/office/drawing/2014/main" id="{38485C75-20E7-774F-9720-C3008C75B9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48176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C7213036-78B0-1748-A11D-E057B18F081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996020" y="4599884"/>
            <a:ext cx="3209308" cy="6200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="" xmlns:a16="http://schemas.microsoft.com/office/drawing/2014/main" id="{5FC3B2B7-4EB0-274F-95F5-79CDD8D1A2C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996020" y="5268037"/>
            <a:ext cx="3209306" cy="988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B05A9093-BF05-E143-8E59-3BB1C804BA5D}"/>
              </a:ext>
            </a:extLst>
          </p:cNvPr>
          <p:cNvSpPr/>
          <p:nvPr userDrawn="1"/>
        </p:nvSpPr>
        <p:spPr>
          <a:xfrm>
            <a:off x="431313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8" name="Picture Placeholder 4">
            <a:extLst>
              <a:ext uri="{FF2B5EF4-FFF2-40B4-BE49-F238E27FC236}">
                <a16:creationId xmlns="" xmlns:a16="http://schemas.microsoft.com/office/drawing/2014/main" id="{059CF270-767A-DA4A-BC9F-C2344A9D79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2123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A30D6AB5-F331-FC48-BF5A-7349943A1761}"/>
              </a:ext>
            </a:extLst>
          </p:cNvPr>
          <p:cNvSpPr/>
          <p:nvPr userDrawn="1"/>
        </p:nvSpPr>
        <p:spPr>
          <a:xfrm>
            <a:off x="782739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0" name="Picture Placeholder 4">
            <a:extLst>
              <a:ext uri="{FF2B5EF4-FFF2-40B4-BE49-F238E27FC236}">
                <a16:creationId xmlns="" xmlns:a16="http://schemas.microsoft.com/office/drawing/2014/main" id="{FCA2FE29-EE6F-6848-B250-85AEEDEA148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3549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2BD3DA12-D734-D149-85EE-B930264ECC75}"/>
              </a:ext>
            </a:extLst>
          </p:cNvPr>
          <p:cNvSpPr/>
          <p:nvPr userDrawn="1"/>
        </p:nvSpPr>
        <p:spPr>
          <a:xfrm>
            <a:off x="11341656" y="1972869"/>
            <a:ext cx="2518036" cy="251803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2" name="Picture Placeholder 4">
            <a:extLst>
              <a:ext uri="{FF2B5EF4-FFF2-40B4-BE49-F238E27FC236}">
                <a16:creationId xmlns="" xmlns:a16="http://schemas.microsoft.com/office/drawing/2014/main" id="{94D800E3-A84B-4047-9FFB-28830B8337C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1449756" y="2081849"/>
            <a:ext cx="2301836" cy="23000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115590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4982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84984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595829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411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83CC0480-3D9D-2E42-B159-5E48BDAE71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705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041644F8-0BA2-A546-8817-1CF59CC66FE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2705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5DA01B52-E35C-AF4F-AC99-ADAA7B6FEA9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0561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CB0198B1-CB42-4E4A-A9D1-F64CC81F1F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056182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3B3544BF-65BC-9D44-A82A-626D4614092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41781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7B5817E-BB03-9445-8F4F-FB4492E52665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841783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B82D3F90-5999-A14E-AB70-85FE3E1E37E8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627380" y="4470893"/>
            <a:ext cx="2518037" cy="8380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E8A78DF1-83E2-B14F-820C-9F30818AB10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1627381" y="5342179"/>
            <a:ext cx="2518036" cy="16122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20A9C4D-6758-5243-A91B-CF8C6C7CE4D0}"/>
              </a:ext>
            </a:extLst>
          </p:cNvPr>
          <p:cNvSpPr/>
          <p:nvPr userDrawn="1"/>
        </p:nvSpPr>
        <p:spPr>
          <a:xfrm>
            <a:off x="33814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0" name="Picture Placeholder 4">
            <a:extLst>
              <a:ext uri="{FF2B5EF4-FFF2-40B4-BE49-F238E27FC236}">
                <a16:creationId xmlns="" xmlns:a16="http://schemas.microsoft.com/office/drawing/2014/main" id="{45559422-8CEF-C246-9493-CB566E3D0E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800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0FE739FB-621A-544C-8B65-6D8798C5CC03}"/>
              </a:ext>
            </a:extLst>
          </p:cNvPr>
          <p:cNvSpPr/>
          <p:nvPr userDrawn="1"/>
        </p:nvSpPr>
        <p:spPr>
          <a:xfrm>
            <a:off x="6167027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32" name="Picture Placeholder 4">
            <a:extLst>
              <a:ext uri="{FF2B5EF4-FFF2-40B4-BE49-F238E27FC236}">
                <a16:creationId xmlns="" xmlns:a16="http://schemas.microsoft.com/office/drawing/2014/main" id="{AFBE16B7-26B4-CC4E-9DD3-A416563B0B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656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AA636259-ADAB-8B41-A754-923269917D48}"/>
              </a:ext>
            </a:extLst>
          </p:cNvPr>
          <p:cNvSpPr/>
          <p:nvPr userDrawn="1"/>
        </p:nvSpPr>
        <p:spPr>
          <a:xfrm>
            <a:off x="8952628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4" name="Picture Placeholder 4">
            <a:extLst>
              <a:ext uri="{FF2B5EF4-FFF2-40B4-BE49-F238E27FC236}">
                <a16:creationId xmlns="" xmlns:a16="http://schemas.microsoft.com/office/drawing/2014/main" id="{281252A3-D301-A243-9B4E-16C19B500E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51210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D3150E10-D6B7-4940-AFC4-E37AB6E585E4}"/>
              </a:ext>
            </a:extLst>
          </p:cNvPr>
          <p:cNvSpPr/>
          <p:nvPr userDrawn="1"/>
        </p:nvSpPr>
        <p:spPr>
          <a:xfrm>
            <a:off x="11738226" y="2037510"/>
            <a:ext cx="2296344" cy="229634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6" name="Picture Placeholder 4">
            <a:extLst>
              <a:ext uri="{FF2B5EF4-FFF2-40B4-BE49-F238E27FC236}">
                <a16:creationId xmlns="" xmlns:a16="http://schemas.microsoft.com/office/drawing/2014/main" id="{EE9C202E-E566-4C4B-B94B-A4C998AE897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836809" y="2136897"/>
            <a:ext cx="2099179" cy="20975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39863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F963D65-1CE2-2048-9AD4-EE78A4CB3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42647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C3C7E262-20B1-394C-BC56-4348226E8C0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842649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75BD1FA-910D-654D-AB00-CA5B49EF9E65}"/>
              </a:ext>
            </a:extLst>
          </p:cNvPr>
          <p:cNvSpPr/>
          <p:nvPr userDrawn="1"/>
        </p:nvSpPr>
        <p:spPr>
          <a:xfrm>
            <a:off x="758939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18" name="Picture Placeholder 4">
            <a:extLst>
              <a:ext uri="{FF2B5EF4-FFF2-40B4-BE49-F238E27FC236}">
                <a16:creationId xmlns="" xmlns:a16="http://schemas.microsoft.com/office/drawing/2014/main" id="{DA88D5C6-6686-774D-BE6F-6B9EDD20E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893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="" xmlns:a16="http://schemas.microsoft.com/office/drawing/2014/main" id="{BF75BD1A-18D8-1E43-B210-460CAC409B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842647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="" xmlns:a16="http://schemas.microsoft.com/office/drawing/2014/main" id="{BF994861-CEA3-2D40-B309-A67968F6E6F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42649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161E80F-2CF3-444F-A82A-2AEC90167EE6}"/>
              </a:ext>
            </a:extLst>
          </p:cNvPr>
          <p:cNvSpPr/>
          <p:nvPr userDrawn="1"/>
        </p:nvSpPr>
        <p:spPr>
          <a:xfrm>
            <a:off x="758939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48" name="Picture Placeholder 4">
            <a:extLst>
              <a:ext uri="{FF2B5EF4-FFF2-40B4-BE49-F238E27FC236}">
                <a16:creationId xmlns="" xmlns:a16="http://schemas.microsoft.com/office/drawing/2014/main" id="{FB928714-74B9-134B-B520-28A422BE7B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893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="" xmlns:a16="http://schemas.microsoft.com/office/drawing/2014/main" id="{28D0ED00-4B9D-394C-B3FE-F1C0F491060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42647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="" xmlns:a16="http://schemas.microsoft.com/office/drawing/2014/main" id="{2EB91EB9-3104-6C41-8B1F-0847A272741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842649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F8D56BAD-CA9E-D64A-B6BF-3B13A0A911AF}"/>
              </a:ext>
            </a:extLst>
          </p:cNvPr>
          <p:cNvSpPr/>
          <p:nvPr userDrawn="1"/>
        </p:nvSpPr>
        <p:spPr>
          <a:xfrm>
            <a:off x="758939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2" name="Picture Placeholder 4">
            <a:extLst>
              <a:ext uri="{FF2B5EF4-FFF2-40B4-BE49-F238E27FC236}">
                <a16:creationId xmlns="" xmlns:a16="http://schemas.microsoft.com/office/drawing/2014/main" id="{DC114679-723C-5A45-90C3-9FC321ACDC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8893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="" xmlns:a16="http://schemas.microsoft.com/office/drawing/2014/main" id="{4D5B0BD3-1C72-4947-BB7A-F72D95827D4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544952" y="1250419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CE1E4C2E-2BFA-9942-99DB-3FC221224CB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9544954" y="2083903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1022F63-0DE0-0F49-87B3-35655339C294}"/>
              </a:ext>
            </a:extLst>
          </p:cNvPr>
          <p:cNvSpPr/>
          <p:nvPr userDrawn="1"/>
        </p:nvSpPr>
        <p:spPr>
          <a:xfrm>
            <a:off x="7461243" y="1080842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56" name="Picture Placeholder 4">
            <a:extLst>
              <a:ext uri="{FF2B5EF4-FFF2-40B4-BE49-F238E27FC236}">
                <a16:creationId xmlns="" xmlns:a16="http://schemas.microsoft.com/office/drawing/2014/main" id="{C6BE84F3-E693-D54C-99B9-F831F32C9E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41198" y="1161448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="" xmlns:a16="http://schemas.microsoft.com/office/drawing/2014/main" id="{0EBD897A-DD81-544A-A932-A4EC689AF20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544952" y="3387692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="" xmlns:a16="http://schemas.microsoft.com/office/drawing/2014/main" id="{403DBEFB-859A-EF44-B65A-1D6292D0111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544954" y="4221176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1ADFEBA-631C-8746-AC9C-209A06C277CA}"/>
              </a:ext>
            </a:extLst>
          </p:cNvPr>
          <p:cNvSpPr/>
          <p:nvPr userDrawn="1"/>
        </p:nvSpPr>
        <p:spPr>
          <a:xfrm>
            <a:off x="7461243" y="3218115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0" name="Picture Placeholder 4">
            <a:extLst>
              <a:ext uri="{FF2B5EF4-FFF2-40B4-BE49-F238E27FC236}">
                <a16:creationId xmlns="" xmlns:a16="http://schemas.microsoft.com/office/drawing/2014/main" id="{DFBCCBC3-C874-8842-AF82-606A3FABCD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41198" y="3298722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F3978299-3473-5E44-9586-EEC70351EF2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544952" y="5524965"/>
            <a:ext cx="3800344" cy="66240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40" b="1" cap="all" spc="240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391DCA8B-F667-1E48-91AE-F063FC57C86B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544954" y="6358450"/>
            <a:ext cx="3800342" cy="7787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 i="1" cap="none" spc="60" baseline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Speaker role or title here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4CCCABAB-A60F-2F4E-9159-5E6087C9C0A3}"/>
              </a:ext>
            </a:extLst>
          </p:cNvPr>
          <p:cNvSpPr/>
          <p:nvPr userDrawn="1"/>
        </p:nvSpPr>
        <p:spPr>
          <a:xfrm>
            <a:off x="7461243" y="5355389"/>
            <a:ext cx="1862398" cy="186239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  <p:sp>
        <p:nvSpPr>
          <p:cNvPr id="64" name="Picture Placeholder 4">
            <a:extLst>
              <a:ext uri="{FF2B5EF4-FFF2-40B4-BE49-F238E27FC236}">
                <a16:creationId xmlns="" xmlns:a16="http://schemas.microsoft.com/office/drawing/2014/main" id="{29C6281E-62EE-FF43-AAB8-43E22F6C250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541198" y="5435995"/>
            <a:ext cx="1702492" cy="17011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440" baseline="0"/>
            </a:lvl1pPr>
          </a:lstStyle>
          <a:p>
            <a:r>
              <a:rPr lang="en-US" dirty="0"/>
              <a:t>INSERT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97003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84BC8D-1638-452E-9292-14C268A3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defTabSz="495300" hangingPunct="0"/>
            <a:endParaRPr lang="en-US" sz="30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8DE4C4-ADEA-4322-8DC4-4BC7B8A0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95300" hangingPunct="0"/>
            <a:r>
              <a:rPr lang="en-US" sz="3000" kern="0" dirty="0">
                <a:solidFill>
                  <a:srgbClr val="000000"/>
                </a:solidFill>
                <a:sym typeface="Helvetica Light"/>
              </a:rPr>
              <a:t>Walmart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2CBE07-3D0E-43CF-9150-34D6E4F0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95300" hangingPunct="0"/>
            <a:fld id="{5A679F50-3DA3-4408-8086-15E1C5DADDAA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64080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3533120" y="7577328"/>
            <a:ext cx="731520" cy="51206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  <a:latin typeface="Myriad Pro" panose="020B0503030403020204" pitchFamily="34" charset="0"/>
              </a:defRPr>
            </a:lvl1pPr>
          </a:lstStyle>
          <a:p>
            <a:pPr defTabSz="495300" hangingPunct="0"/>
            <a:fld id="{65B3A5B5-D464-4D94-A6FF-B439700E06BB}" type="slidenum">
              <a:rPr lang="en-US" kern="0" smtClean="0">
                <a:solidFill>
                  <a:srgbClr val="4C4D4C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4C4D4C"/>
              </a:solidFill>
              <a:sym typeface="Helvetica Light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8156448"/>
            <a:ext cx="14630400" cy="73152"/>
            <a:chOff x="0" y="5097780"/>
            <a:chExt cx="9144000" cy="4572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097780"/>
              <a:ext cx="1828800" cy="45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828800" y="5097780"/>
              <a:ext cx="182880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657600" y="5097780"/>
              <a:ext cx="1828800" cy="457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486400" y="5097780"/>
              <a:ext cx="1828800" cy="457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15200" y="5097780"/>
              <a:ext cx="1828800" cy="45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42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23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EE099-B766-164F-80FC-71F757E75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165592BD-D907-244B-9237-1160C576B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856" y="1645920"/>
            <a:ext cx="5627417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37ACBBEB-1687-584C-8513-2A586C32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856" y="2642920"/>
            <a:ext cx="5627417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CEA3F0E-042D-2045-9650-75DA766C1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129" y="1645920"/>
            <a:ext cx="5627416" cy="8729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80" b="1" cap="none" spc="48" baseline="0">
                <a:solidFill>
                  <a:schemeClr val="accent6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9E1FF634-FBE4-2344-90EF-A1A19B085F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69129" y="2642920"/>
            <a:ext cx="5627416" cy="4665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/>
            </a:lvl1pPr>
            <a:lvl2pPr>
              <a:defRPr sz="2160"/>
            </a:lvl2pPr>
            <a:lvl3pPr>
              <a:defRPr sz="2160"/>
            </a:lvl3pPr>
            <a:lvl4pPr>
              <a:defRPr sz="2160"/>
            </a:lvl4pPr>
            <a:lvl5pPr>
              <a:defRPr sz="21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6E6DF60-F65D-9A44-898A-F455626E600F}"/>
              </a:ext>
            </a:extLst>
          </p:cNvPr>
          <p:cNvCxnSpPr>
            <a:cxnSpLocks/>
          </p:cNvCxnSpPr>
          <p:nvPr userDrawn="1"/>
        </p:nvCxnSpPr>
        <p:spPr>
          <a:xfrm>
            <a:off x="7315200" y="2103155"/>
            <a:ext cx="0" cy="4932066"/>
          </a:xfrm>
          <a:prstGeom prst="line">
            <a:avLst/>
          </a:prstGeom>
          <a:ln w="31750" cap="sq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55CF577-C87B-B44D-9175-604EE4082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9466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88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07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25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6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39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24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1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1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09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2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5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6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0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31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760">
                <a:solidFill>
                  <a:srgbClr val="000066"/>
                </a:solidFill>
                <a:latin typeface="+mj-lt"/>
                <a:cs typeface="Aharoni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480">
                <a:solidFill>
                  <a:srgbClr val="000066"/>
                </a:solidFill>
              </a:defRPr>
            </a:lvl1pPr>
            <a:lvl2pPr>
              <a:defRPr sz="3480">
                <a:solidFill>
                  <a:srgbClr val="000066"/>
                </a:solidFill>
              </a:defRPr>
            </a:lvl2pPr>
            <a:lvl3pPr>
              <a:defRPr sz="3480">
                <a:solidFill>
                  <a:srgbClr val="000066"/>
                </a:solidFill>
              </a:defRPr>
            </a:lvl3pPr>
            <a:lvl4pPr>
              <a:defRPr sz="3480">
                <a:solidFill>
                  <a:srgbClr val="000066"/>
                </a:solidFill>
              </a:defRPr>
            </a:lvl4pPr>
            <a:lvl5pPr>
              <a:defRPr sz="3480"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640" y="7821939"/>
            <a:ext cx="3413760" cy="438150"/>
          </a:xfrm>
        </p:spPr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ADMIN\Box Sync\RootAdmin\Comms\Graphics &amp; Logos\CPA\CPA_Logo_no_white_backgroun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7650484"/>
            <a:ext cx="2194560" cy="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1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cons and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BB6BB1-E114-4542-9C91-9EC85B5FA34D}"/>
              </a:ext>
            </a:extLst>
          </p:cNvPr>
          <p:cNvGrpSpPr/>
          <p:nvPr userDrawn="1"/>
        </p:nvGrpSpPr>
        <p:grpSpPr>
          <a:xfrm>
            <a:off x="1077506" y="1846583"/>
            <a:ext cx="12489587" cy="5043690"/>
            <a:chOff x="930647" y="1989557"/>
            <a:chExt cx="10407989" cy="4203075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E6CAF9B-0C5C-054C-9D49-8510A5585108}"/>
                </a:ext>
              </a:extLst>
            </p:cNvPr>
            <p:cNvGrpSpPr/>
            <p:nvPr/>
          </p:nvGrpSpPr>
          <p:grpSpPr>
            <a:xfrm>
              <a:off x="930647" y="2463143"/>
              <a:ext cx="10407989" cy="3729489"/>
              <a:chOff x="891536" y="2305123"/>
              <a:chExt cx="10407989" cy="372948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89C29732-3187-4940-A025-F22935A9E6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1536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8EEAFB70-EE4E-C544-867F-7808C2E5B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35135" y="2305124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8EF3B12-CE02-A442-9E9B-B6394F00BA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0565" y="2305123"/>
                <a:ext cx="3108960" cy="37294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953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gle"/>
                  <a:ea typeface="+mn-ea"/>
                  <a:cs typeface="+mn-cs"/>
                  <a:sym typeface="Helvetica Light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047D460-D393-094F-BF28-A81AD7793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9075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3978789-50D4-0F46-B1C4-72E7406519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99273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3AF048C-9050-E44A-A912-3C6D69221C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352816" y="1989557"/>
              <a:ext cx="850392" cy="85039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53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gle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5" name="Text Placeholder 50">
            <a:extLst>
              <a:ext uri="{FF2B5EF4-FFF2-40B4-BE49-F238E27FC236}">
                <a16:creationId xmlns="" xmlns:a16="http://schemas.microsoft.com/office/drawing/2014/main" id="{C454EABD-8894-D34C-91C4-CF04B7DD74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959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="" xmlns:a16="http://schemas.microsoft.com/office/drawing/2014/main" id="{F30547F6-AFC9-0B4E-864D-EEC523A18C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5790" y="4143612"/>
            <a:ext cx="3717106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  <p:sp>
        <p:nvSpPr>
          <p:cNvPr id="17" name="Text Placeholder 54">
            <a:extLst>
              <a:ext uri="{FF2B5EF4-FFF2-40B4-BE49-F238E27FC236}">
                <a16:creationId xmlns="" xmlns:a16="http://schemas.microsoft.com/office/drawing/2014/main" id="{9633ECB0-776C-F94A-8203-7F8C05B87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0070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8" name="Text Placeholder 54">
            <a:extLst>
              <a:ext uri="{FF2B5EF4-FFF2-40B4-BE49-F238E27FC236}">
                <a16:creationId xmlns="" xmlns:a16="http://schemas.microsoft.com/office/drawing/2014/main" id="{710D42A1-26CE-534B-BD20-608AFCC247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3099" y="2867053"/>
            <a:ext cx="3693986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19" name="Text Placeholder 54">
            <a:extLst>
              <a:ext uri="{FF2B5EF4-FFF2-40B4-BE49-F238E27FC236}">
                <a16:creationId xmlns="" xmlns:a16="http://schemas.microsoft.com/office/drawing/2014/main" id="{A91EE4B3-6CDB-C948-9988-89E09F575F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24989" y="2867053"/>
            <a:ext cx="3742103" cy="1079810"/>
          </a:xfrm>
          <a:prstGeom prst="rect">
            <a:avLst/>
          </a:prstGeom>
        </p:spPr>
        <p:txBody>
          <a:bodyPr bIns="0" anchor="b"/>
          <a:lstStyle>
            <a:lvl1pPr algn="ctr">
              <a:defRPr sz="5280" b="1" cap="all" spc="12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err="1"/>
              <a:t>xyz</a:t>
            </a:r>
            <a:endParaRPr lang="en-US"/>
          </a:p>
        </p:txBody>
      </p:sp>
      <p:sp>
        <p:nvSpPr>
          <p:cNvPr id="20" name="Text Placeholder 50">
            <a:extLst>
              <a:ext uri="{FF2B5EF4-FFF2-40B4-BE49-F238E27FC236}">
                <a16:creationId xmlns="" xmlns:a16="http://schemas.microsoft.com/office/drawing/2014/main" id="{1CB03A1C-CC9D-E946-B6F1-44051EAD28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9070" y="4143612"/>
            <a:ext cx="3729990" cy="2469936"/>
          </a:xfrm>
          <a:prstGeom prst="rect">
            <a:avLst/>
          </a:prstGeom>
        </p:spPr>
        <p:txBody>
          <a:bodyPr lIns="182880" rIns="182880"/>
          <a:lstStyle>
            <a:lvl1pPr algn="ctr">
              <a:defRPr b="0" i="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sz="2880">
                <a:solidFill>
                  <a:schemeClr val="accent6"/>
                </a:solidFill>
                <a:latin typeface="Bogle" panose="020B0503020203060203" pitchFamily="34" charset="77"/>
                <a:cs typeface="Arial" pitchFamily="34" charset="0"/>
              </a:rPr>
              <a:t>Text to explain the stat goes here</a:t>
            </a:r>
          </a:p>
        </p:txBody>
      </p:sp>
    </p:spTree>
    <p:extLst>
      <p:ext uri="{BB962C8B-B14F-4D97-AF65-F5344CB8AC3E}">
        <p14:creationId xmlns:p14="http://schemas.microsoft.com/office/powerpoint/2010/main" val="3198368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4" y="5288289"/>
            <a:ext cx="12435840" cy="1634490"/>
          </a:xfrm>
        </p:spPr>
        <p:txBody>
          <a:bodyPr anchor="t"/>
          <a:lstStyle>
            <a:lvl1pPr algn="l">
              <a:defRPr sz="63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4" y="3488056"/>
            <a:ext cx="12435840" cy="1800224"/>
          </a:xfrm>
        </p:spPr>
        <p:txBody>
          <a:bodyPr anchor="b"/>
          <a:lstStyle>
            <a:lvl1pPr marL="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1pPr>
            <a:lvl2pPr marL="731357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271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2194067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4pPr>
            <a:lvl5pPr marL="2925422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5pPr>
            <a:lvl6pPr marL="3656778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6pPr>
            <a:lvl7pPr marL="4388134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7pPr>
            <a:lvl8pPr marL="5119488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8pPr>
            <a:lvl9pPr marL="5850845" indent="0">
              <a:buNone/>
              <a:defRPr sz="2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07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3" y="1440192"/>
            <a:ext cx="6461760" cy="4072890"/>
          </a:xfrm>
        </p:spPr>
        <p:txBody>
          <a:bodyPr/>
          <a:lstStyle>
            <a:lvl1pPr>
              <a:defRPr sz="4440"/>
            </a:lvl1pPr>
            <a:lvl2pPr>
              <a:defRPr sz="3840"/>
            </a:lvl2pPr>
            <a:lvl3pPr>
              <a:defRPr sz="324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440192"/>
            <a:ext cx="6461760" cy="4072890"/>
          </a:xfrm>
        </p:spPr>
        <p:txBody>
          <a:bodyPr/>
          <a:lstStyle>
            <a:lvl1pPr>
              <a:defRPr sz="4440"/>
            </a:lvl1pPr>
            <a:lvl2pPr>
              <a:defRPr sz="3840"/>
            </a:lvl2pPr>
            <a:lvl3pPr>
              <a:defRPr sz="324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3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5" y="329565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41"/>
            <a:ext cx="6464301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357" indent="0">
              <a:buNone/>
              <a:defRPr sz="3240" b="1"/>
            </a:lvl2pPr>
            <a:lvl3pPr marL="1462712" indent="0">
              <a:buNone/>
              <a:defRPr sz="2880" b="1"/>
            </a:lvl3pPr>
            <a:lvl4pPr marL="2194067" indent="0">
              <a:buNone/>
              <a:defRPr sz="2520" b="1"/>
            </a:lvl4pPr>
            <a:lvl5pPr marL="2925422" indent="0">
              <a:buNone/>
              <a:defRPr sz="2520" b="1"/>
            </a:lvl5pPr>
            <a:lvl6pPr marL="3656778" indent="0">
              <a:buNone/>
              <a:defRPr sz="2520" b="1"/>
            </a:lvl6pPr>
            <a:lvl7pPr marL="4388134" indent="0">
              <a:buNone/>
              <a:defRPr sz="2520" b="1"/>
            </a:lvl7pPr>
            <a:lvl8pPr marL="5119488" indent="0">
              <a:buNone/>
              <a:defRPr sz="2520" b="1"/>
            </a:lvl8pPr>
            <a:lvl9pPr marL="5850845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40"/>
            </a:lvl1pPr>
            <a:lvl2pPr>
              <a:defRPr sz="3240"/>
            </a:lvl2pPr>
            <a:lvl3pPr>
              <a:defRPr sz="288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9" y="1842141"/>
            <a:ext cx="6466840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357" indent="0">
              <a:buNone/>
              <a:defRPr sz="3240" b="1"/>
            </a:lvl2pPr>
            <a:lvl3pPr marL="1462712" indent="0">
              <a:buNone/>
              <a:defRPr sz="2880" b="1"/>
            </a:lvl3pPr>
            <a:lvl4pPr marL="2194067" indent="0">
              <a:buNone/>
              <a:defRPr sz="2520" b="1"/>
            </a:lvl4pPr>
            <a:lvl5pPr marL="2925422" indent="0">
              <a:buNone/>
              <a:defRPr sz="2520" b="1"/>
            </a:lvl5pPr>
            <a:lvl6pPr marL="3656778" indent="0">
              <a:buNone/>
              <a:defRPr sz="2520" b="1"/>
            </a:lvl6pPr>
            <a:lvl7pPr marL="4388134" indent="0">
              <a:buNone/>
              <a:defRPr sz="2520" b="1"/>
            </a:lvl7pPr>
            <a:lvl8pPr marL="5119488" indent="0">
              <a:buNone/>
              <a:defRPr sz="2520" b="1"/>
            </a:lvl8pPr>
            <a:lvl9pPr marL="5850845" indent="0">
              <a:buNone/>
              <a:defRPr sz="25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9" y="2609849"/>
            <a:ext cx="6466840" cy="4741546"/>
          </a:xfrm>
        </p:spPr>
        <p:txBody>
          <a:bodyPr/>
          <a:lstStyle>
            <a:lvl1pPr>
              <a:defRPr sz="3840"/>
            </a:lvl1pPr>
            <a:lvl2pPr>
              <a:defRPr sz="3240"/>
            </a:lvl2pPr>
            <a:lvl3pPr>
              <a:defRPr sz="288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20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44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60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0" y="327667"/>
            <a:ext cx="4813301" cy="1394461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6"/>
            <a:ext cx="8178800" cy="7023736"/>
          </a:xfrm>
        </p:spPr>
        <p:txBody>
          <a:bodyPr/>
          <a:lstStyle>
            <a:lvl1pPr>
              <a:defRPr sz="5160"/>
            </a:lvl1pPr>
            <a:lvl2pPr>
              <a:defRPr sz="4440"/>
            </a:lvl2pPr>
            <a:lvl3pPr>
              <a:defRPr sz="3840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0" y="1722126"/>
            <a:ext cx="4813301" cy="5629275"/>
          </a:xfrm>
        </p:spPr>
        <p:txBody>
          <a:bodyPr/>
          <a:lstStyle>
            <a:lvl1pPr marL="0" indent="0">
              <a:buNone/>
              <a:defRPr sz="2280"/>
            </a:lvl1pPr>
            <a:lvl2pPr marL="731357" indent="0">
              <a:buNone/>
              <a:defRPr sz="1920"/>
            </a:lvl2pPr>
            <a:lvl3pPr marL="1462712" indent="0">
              <a:buNone/>
              <a:defRPr sz="1560"/>
            </a:lvl3pPr>
            <a:lvl4pPr marL="2194067" indent="0">
              <a:buNone/>
              <a:defRPr sz="1440"/>
            </a:lvl4pPr>
            <a:lvl5pPr marL="2925422" indent="0">
              <a:buNone/>
              <a:defRPr sz="1440"/>
            </a:lvl5pPr>
            <a:lvl6pPr marL="3656778" indent="0">
              <a:buNone/>
              <a:defRPr sz="1440"/>
            </a:lvl6pPr>
            <a:lvl7pPr marL="4388134" indent="0">
              <a:buNone/>
              <a:defRPr sz="1440"/>
            </a:lvl7pPr>
            <a:lvl8pPr marL="5119488" indent="0">
              <a:buNone/>
              <a:defRPr sz="1440"/>
            </a:lvl8pPr>
            <a:lvl9pPr marL="5850845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76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6" y="5760730"/>
            <a:ext cx="8778240" cy="680086"/>
          </a:xfrm>
        </p:spPr>
        <p:txBody>
          <a:bodyPr anchor="b"/>
          <a:lstStyle>
            <a:lvl1pPr algn="l">
              <a:defRPr sz="32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6" y="735330"/>
            <a:ext cx="8778240" cy="4937760"/>
          </a:xfrm>
        </p:spPr>
        <p:txBody>
          <a:bodyPr/>
          <a:lstStyle>
            <a:lvl1pPr marL="0" indent="0">
              <a:buNone/>
              <a:defRPr sz="5160"/>
            </a:lvl1pPr>
            <a:lvl2pPr marL="731357" indent="0">
              <a:buNone/>
              <a:defRPr sz="4440"/>
            </a:lvl2pPr>
            <a:lvl3pPr marL="1462712" indent="0">
              <a:buNone/>
              <a:defRPr sz="3840"/>
            </a:lvl3pPr>
            <a:lvl4pPr marL="2194067" indent="0">
              <a:buNone/>
              <a:defRPr sz="3240"/>
            </a:lvl4pPr>
            <a:lvl5pPr marL="2925422" indent="0">
              <a:buNone/>
              <a:defRPr sz="3240"/>
            </a:lvl5pPr>
            <a:lvl6pPr marL="3656778" indent="0">
              <a:buNone/>
              <a:defRPr sz="3240"/>
            </a:lvl6pPr>
            <a:lvl7pPr marL="4388134" indent="0">
              <a:buNone/>
              <a:defRPr sz="3240"/>
            </a:lvl7pPr>
            <a:lvl8pPr marL="5119488" indent="0">
              <a:buNone/>
              <a:defRPr sz="3240"/>
            </a:lvl8pPr>
            <a:lvl9pPr marL="5850845" indent="0">
              <a:buNone/>
              <a:defRPr sz="324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6" y="6440820"/>
            <a:ext cx="8778240" cy="965835"/>
          </a:xfrm>
        </p:spPr>
        <p:txBody>
          <a:bodyPr/>
          <a:lstStyle>
            <a:lvl1pPr marL="0" indent="0">
              <a:buNone/>
              <a:defRPr sz="2280"/>
            </a:lvl1pPr>
            <a:lvl2pPr marL="731357" indent="0">
              <a:buNone/>
              <a:defRPr sz="1920"/>
            </a:lvl2pPr>
            <a:lvl3pPr marL="1462712" indent="0">
              <a:buNone/>
              <a:defRPr sz="1560"/>
            </a:lvl3pPr>
            <a:lvl4pPr marL="2194067" indent="0">
              <a:buNone/>
              <a:defRPr sz="1440"/>
            </a:lvl4pPr>
            <a:lvl5pPr marL="2925422" indent="0">
              <a:buNone/>
              <a:defRPr sz="1440"/>
            </a:lvl5pPr>
            <a:lvl6pPr marL="3656778" indent="0">
              <a:buNone/>
              <a:defRPr sz="1440"/>
            </a:lvl6pPr>
            <a:lvl7pPr marL="4388134" indent="0">
              <a:buNone/>
              <a:defRPr sz="1440"/>
            </a:lvl7pPr>
            <a:lvl8pPr marL="5119488" indent="0">
              <a:buNone/>
              <a:defRPr sz="1440"/>
            </a:lvl8pPr>
            <a:lvl9pPr marL="5850845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5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03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247661"/>
            <a:ext cx="3291840" cy="5265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47661"/>
            <a:ext cx="9631680" cy="52654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46278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8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04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0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527B84E2-5DD9-114B-975B-48CF95E84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475929"/>
            <a:ext cx="10978025" cy="6213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 (optional – You may Delete)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1B90309-96F3-0E4C-B3D4-C28C87BD1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10" y="1656834"/>
            <a:ext cx="7994390" cy="5329180"/>
          </a:xfrm>
          <a:prstGeom prst="rect">
            <a:avLst/>
          </a:prstGeom>
        </p:spPr>
        <p:txBody>
          <a:bodyPr/>
          <a:lstStyle>
            <a:lvl1pPr>
              <a:defRPr sz="2160">
                <a:solidFill>
                  <a:schemeClr val="tx1"/>
                </a:solidFill>
              </a:defRPr>
            </a:lvl1pPr>
            <a:lvl2pPr>
              <a:defRPr sz="2160">
                <a:solidFill>
                  <a:schemeClr val="tx1"/>
                </a:solidFill>
              </a:defRPr>
            </a:lvl2pPr>
            <a:lvl3pPr>
              <a:defRPr sz="2160">
                <a:solidFill>
                  <a:schemeClr val="tx1"/>
                </a:solidFill>
              </a:defRPr>
            </a:lvl3pPr>
            <a:lvl4pPr>
              <a:defRPr sz="2160">
                <a:solidFill>
                  <a:schemeClr val="tx1"/>
                </a:solidFill>
              </a:defRPr>
            </a:lvl4pPr>
            <a:lvl5pPr>
              <a:defRPr sz="216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6C3F3E39-3E95-9043-AA8D-B502C082CE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" y="1656836"/>
            <a:ext cx="4343400" cy="5329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663712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7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01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95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95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00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3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722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61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1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1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1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BFAC4476-268B-F140-AFBF-3926E46BB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99F9C5B3-DBD2-8D40-847C-5570B0F31B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6580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Milesto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EBC9E64-35BA-AC45-84BD-EFEA895CD8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7936" y="418666"/>
            <a:ext cx="4614528" cy="2478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547049-5004-5A41-91CC-68C3F55BB672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146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igat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8260334-6A4F-CB49-8C2C-33E761A61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671"/>
          <a:stretch/>
        </p:blipFill>
        <p:spPr>
          <a:xfrm>
            <a:off x="0" y="1467983"/>
            <a:ext cx="14630400" cy="676927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01650-A49B-FE4D-8FA0-44DD0AC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000000">
                    <a:lumMod val="75000"/>
                    <a:lumOff val="25000"/>
                  </a:srgbClr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000000">
                  <a:lumMod val="75000"/>
                  <a:lumOff val="25000"/>
                </a:srgbClr>
              </a:solidFill>
              <a:sym typeface="Helvetica Ligh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F0A286D-44B0-A645-90D2-4613117CC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1308" y="1712023"/>
            <a:ext cx="11987784" cy="2402777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A854197F-553D-CC45-B878-408EEEAC22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1310" y="4169119"/>
            <a:ext cx="11987783" cy="1335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40"/>
              </a:spcAft>
              <a:buNone/>
              <a:defRPr sz="2880" b="0" cap="none" spc="120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Add the Date or Subtitle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7A4461-F46A-B444-9659-0B9B6EE341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0582" y="1442911"/>
            <a:ext cx="5129236" cy="8894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26516D4-B514-3A47-818A-2E2681D88979}"/>
              </a:ext>
            </a:extLst>
          </p:cNvPr>
          <p:cNvSpPr/>
          <p:nvPr userDrawn="1"/>
        </p:nvSpPr>
        <p:spPr>
          <a:xfrm>
            <a:off x="11678195" y="235132"/>
            <a:ext cx="2759159" cy="1240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gle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683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B59329-7E01-664C-A492-BAD0013680A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" y="14970"/>
            <a:ext cx="14630400" cy="82222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0E68D4-06C1-2A49-99A0-3409BA08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929"/>
            <a:ext cx="10800679" cy="62135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2A4D36-6FCC-3240-B879-C89A4FFEF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07694" y="7935385"/>
            <a:ext cx="529660" cy="2445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40" b="1" baseline="0">
                <a:solidFill>
                  <a:schemeClr val="bg1"/>
                </a:solidFill>
                <a:latin typeface="Bogle" panose="020B0503020203060203" pitchFamily="34" charset="77"/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13B3C0-1475-2F4B-9A10-15E6FAFC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8" y="1656893"/>
            <a:ext cx="12761366" cy="533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8793AF-E75B-844B-A27A-7A0ABE019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4693" t="5550" r="3720" b="50616"/>
          <a:stretch/>
        </p:blipFill>
        <p:spPr>
          <a:xfrm>
            <a:off x="11886484" y="475928"/>
            <a:ext cx="2292096" cy="5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</p:sldLayoutIdLst>
  <p:hf hd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3360" b="1" kern="1200" cap="all" spc="240" baseline="0">
          <a:solidFill>
            <a:schemeClr val="accent1"/>
          </a:solidFill>
          <a:latin typeface="Bogle" panose="020B0503020203060203" pitchFamily="34" charset="77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2160" b="0" kern="1200" cap="none" spc="0" baseline="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1pPr>
      <a:lvl2pPr marL="0" indent="0" algn="l" defTabSz="109728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2pPr>
      <a:lvl3pPr marL="548640" indent="-274320" algn="l" defTabSz="109728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3pPr>
      <a:lvl4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4pPr>
      <a:lvl5pPr marL="438912" indent="-197510" algn="l" defTabSz="1097280" rtl="0" eaLnBrk="1" latinLnBrk="0" hangingPunct="1">
        <a:lnSpc>
          <a:spcPct val="11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8">
          <p15:clr>
            <a:srgbClr val="F26B43"/>
          </p15:clr>
        </p15:guide>
        <p15:guide id="2" orient="horz" pos="624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pos="384">
          <p15:clr>
            <a:srgbClr val="F26B43"/>
          </p15:clr>
        </p15:guide>
        <p15:guide id="5" pos="7080">
          <p15:clr>
            <a:srgbClr val="F26B43"/>
          </p15:clr>
        </p15:guide>
        <p15:guide id="6" pos="79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pos="672">
          <p15:clr>
            <a:srgbClr val="5ACBF0"/>
          </p15:clr>
        </p15:guide>
        <p15:guide id="11" pos="7008">
          <p15:clr>
            <a:srgbClr val="5ACBF0"/>
          </p15:clr>
        </p15:guide>
        <p15:guide id="12" orient="horz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B59329-7E01-664C-A492-BAD0013680A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" y="14970"/>
            <a:ext cx="14630400" cy="82222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0E68D4-06C1-2A49-99A0-3409BA08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929"/>
            <a:ext cx="10800679" cy="62135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2A4D36-6FCC-3240-B879-C89A4FFEF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07694" y="7935385"/>
            <a:ext cx="529660" cy="2445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40" b="1" baseline="0">
                <a:solidFill>
                  <a:schemeClr val="bg1"/>
                </a:solidFill>
                <a:latin typeface="Bogle" panose="020B0503020203060203" pitchFamily="34" charset="77"/>
              </a:defRPr>
            </a:lvl1pPr>
          </a:lstStyle>
          <a:p>
            <a:pPr defTabSz="495300" hangingPunct="0"/>
            <a:fld id="{A788C92E-FC65-2041-9D51-4CB7EA92272F}" type="slidenum">
              <a:rPr lang="en-US" kern="0" smtClean="0">
                <a:solidFill>
                  <a:srgbClr val="FFFFFF"/>
                </a:solidFill>
                <a:sym typeface="Helvetica Light"/>
              </a:rPr>
              <a:pPr defTabSz="495300" hangingPunct="0"/>
              <a:t>‹#›</a:t>
            </a:fld>
            <a:endParaRPr lang="en-US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13B3C0-1475-2F4B-9A10-15E6FAFCE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8" y="1656893"/>
            <a:ext cx="12761366" cy="5332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8793AF-E75B-844B-A27A-7A0ABE019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4693" t="5550" r="3720" b="50616"/>
          <a:stretch/>
        </p:blipFill>
        <p:spPr>
          <a:xfrm>
            <a:off x="11886484" y="475928"/>
            <a:ext cx="2292096" cy="5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3360" b="1" kern="1200" cap="all" spc="240" baseline="0">
          <a:solidFill>
            <a:schemeClr val="accent1"/>
          </a:solidFill>
          <a:latin typeface="Bogle" panose="020B0503020203060203" pitchFamily="34" charset="77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2160" b="0" kern="1200" cap="none" spc="0" baseline="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1pPr>
      <a:lvl2pPr marL="0" indent="0" algn="l" defTabSz="109728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2pPr>
      <a:lvl3pPr marL="548640" indent="-274320" algn="l" defTabSz="1097280" rtl="0" eaLnBrk="1" latinLnBrk="0" hangingPunct="1">
        <a:lnSpc>
          <a:spcPct val="110000"/>
        </a:lnSpc>
        <a:spcBef>
          <a:spcPts val="0"/>
        </a:spcBef>
        <a:spcAft>
          <a:spcPts val="96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3pPr>
      <a:lvl4pPr marL="0" indent="0" algn="l" defTabSz="1097280" rtl="0" eaLnBrk="1" latinLnBrk="0" hangingPunct="1">
        <a:lnSpc>
          <a:spcPct val="110000"/>
        </a:lnSpc>
        <a:spcBef>
          <a:spcPts val="960"/>
        </a:spcBef>
        <a:spcAft>
          <a:spcPts val="960"/>
        </a:spcAft>
        <a:buFont typeface="Arial" panose="020B0604020202020204" pitchFamily="34" charset="0"/>
        <a:buNone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4pPr>
      <a:lvl5pPr marL="438912" indent="-197510" algn="l" defTabSz="1097280" rtl="0" eaLnBrk="1" latinLnBrk="0" hangingPunct="1">
        <a:lnSpc>
          <a:spcPct val="11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Bogle" panose="020B0503020203060203" pitchFamily="34" charset="77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8">
          <p15:clr>
            <a:srgbClr val="F26B43"/>
          </p15:clr>
        </p15:guide>
        <p15:guide id="2" orient="horz" pos="624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pos="384">
          <p15:clr>
            <a:srgbClr val="F26B43"/>
          </p15:clr>
        </p15:guide>
        <p15:guide id="5" pos="7080">
          <p15:clr>
            <a:srgbClr val="F26B43"/>
          </p15:clr>
        </p15:guide>
        <p15:guide id="6" pos="79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pos="672">
          <p15:clr>
            <a:srgbClr val="5ACBF0"/>
          </p15:clr>
        </p15:guide>
        <p15:guide id="11" pos="7008">
          <p15:clr>
            <a:srgbClr val="5ACBF0"/>
          </p15:clr>
        </p15:guide>
        <p15:guide id="12" orient="horz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9FCA15F7-7096-4CE4-8677-C041C79EE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080BC658-7A87-4175-BA8F-EBF4D90E62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5" y="329565"/>
            <a:ext cx="13167360" cy="1371600"/>
          </a:xfrm>
          <a:prstGeom prst="rect">
            <a:avLst/>
          </a:prstGeom>
        </p:spPr>
        <p:txBody>
          <a:bodyPr vert="horz" lIns="121893" tIns="60947" rIns="121893" bIns="609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5" y="1920248"/>
            <a:ext cx="13167360" cy="5431155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31"/>
            <a:ext cx="3413760" cy="438150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7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5" y="7627631"/>
            <a:ext cx="4632960" cy="438150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71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5" y="7627631"/>
            <a:ext cx="3413760" cy="438150"/>
          </a:xfrm>
          <a:prstGeom prst="rect">
            <a:avLst/>
          </a:prstGeom>
        </p:spPr>
        <p:txBody>
          <a:bodyPr vert="horz" lIns="121893" tIns="60947" rIns="121893" bIns="60947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62712"/>
            <a:fld id="{8761B3E4-2DB8-4BF4-8C66-1CECF37AE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6271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1462712" rtl="0" eaLnBrk="1" latinLnBrk="0" hangingPunct="1">
        <a:spcBef>
          <a:spcPct val="0"/>
        </a:spcBef>
        <a:buNone/>
        <a:defRPr sz="7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518" indent="-548518" algn="l" defTabSz="1462712" rtl="0" eaLnBrk="1" latinLnBrk="0" hangingPunct="1">
        <a:spcBef>
          <a:spcPct val="20000"/>
        </a:spcBef>
        <a:buFont typeface="Arial" pitchFamily="34" charset="0"/>
        <a:buChar char="•"/>
        <a:defRPr sz="5160" kern="1200">
          <a:solidFill>
            <a:schemeClr val="tx1"/>
          </a:solidFill>
          <a:latin typeface="+mn-lt"/>
          <a:ea typeface="+mn-ea"/>
          <a:cs typeface="+mn-cs"/>
        </a:defRPr>
      </a:lvl1pPr>
      <a:lvl2pPr marL="1188453" indent="-457098" algn="l" defTabSz="1462712" rtl="0" eaLnBrk="1" latinLnBrk="0" hangingPunct="1">
        <a:spcBef>
          <a:spcPct val="20000"/>
        </a:spcBef>
        <a:buFont typeface="Arial" pitchFamily="34" charset="0"/>
        <a:buChar char="–"/>
        <a:defRPr sz="44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390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59744" indent="-365677" algn="l" defTabSz="1462712" rtl="0" eaLnBrk="1" latinLnBrk="0" hangingPunct="1">
        <a:spcBef>
          <a:spcPct val="20000"/>
        </a:spcBef>
        <a:buFont typeface="Arial" pitchFamily="34" charset="0"/>
        <a:buChar char="–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099" indent="-365677" algn="l" defTabSz="1462712" rtl="0" eaLnBrk="1" latinLnBrk="0" hangingPunct="1">
        <a:spcBef>
          <a:spcPct val="20000"/>
        </a:spcBef>
        <a:buFont typeface="Arial" pitchFamily="34" charset="0"/>
        <a:buChar char="»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022454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753811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485166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216522" indent="-365677" algn="l" defTabSz="1462712" rtl="0" eaLnBrk="1" latinLnBrk="0" hangingPunct="1">
        <a:spcBef>
          <a:spcPct val="20000"/>
        </a:spcBef>
        <a:buFont typeface="Arial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357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2712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067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22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6778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8134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19488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0845" algn="l" defTabSz="1462712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0974D225-BC8A-4765-B691-6232CAA1E2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3/15/2021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FE8BDFFB-3869-4885-BA63-1B4D9B021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gif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chart" Target="../charts/chart1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2.gif"/><Relationship Id="rId5" Type="http://schemas.openxmlformats.org/officeDocument/2006/relationships/image" Target="../media/image6.gif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.gif"/><Relationship Id="rId5" Type="http://schemas.openxmlformats.org/officeDocument/2006/relationships/image" Target="../media/image12.gif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1907" y="0"/>
            <a:ext cx="14902814" cy="822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defRPr/>
            </a:pPr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97280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49753"/>
            <a:ext cx="10607040" cy="808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724400"/>
            <a:ext cx="9387840" cy="1274195"/>
          </a:xfrm>
          <a:prstGeom prst="rect">
            <a:avLst/>
          </a:prstGeom>
          <a:solidFill>
            <a:srgbClr val="9EA3AE"/>
          </a:solidFill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4320" b="1" dirty="0" smtClean="0">
                <a:solidFill>
                  <a:prstClr val="white"/>
                </a:solidFill>
                <a:latin typeface="Calibri" panose="020F0502020204030204"/>
              </a:rPr>
              <a:t>Preview of the </a:t>
            </a:r>
            <a:r>
              <a:rPr lang="en-US" sz="4320" b="1" dirty="0">
                <a:solidFill>
                  <a:prstClr val="white"/>
                </a:solidFill>
                <a:latin typeface="Calibri" panose="020F0502020204030204"/>
              </a:rPr>
              <a:t>2020 Annual Report</a:t>
            </a:r>
          </a:p>
          <a:p>
            <a:pPr defTabSz="1097280">
              <a:defRPr/>
            </a:pPr>
            <a:r>
              <a:rPr lang="en-US" sz="3360" dirty="0">
                <a:solidFill>
                  <a:prstClr val="white"/>
                </a:solidFill>
                <a:latin typeface="Calibri" panose="020F0502020204030204"/>
              </a:rPr>
              <a:t>December 8, 2020</a:t>
            </a:r>
          </a:p>
        </p:txBody>
      </p:sp>
    </p:spTree>
    <p:extLst>
      <p:ext uri="{BB962C8B-B14F-4D97-AF65-F5344CB8AC3E}">
        <p14:creationId xmlns:p14="http://schemas.microsoft.com/office/powerpoint/2010/main" val="35852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CFP 2020 Annual Report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/>
              <a:t>Will be released December 15, 2020</a:t>
            </a:r>
          </a:p>
          <a:p>
            <a:r>
              <a:rPr lang="en-US" dirty="0"/>
              <a:t>Available at </a:t>
            </a:r>
            <a:r>
              <a:rPr lang="en-US" dirty="0" smtClean="0"/>
              <a:t>chemicalfootprint.org</a:t>
            </a:r>
          </a:p>
          <a:p>
            <a:r>
              <a:rPr lang="en-US" dirty="0" smtClean="0"/>
              <a:t>cheri@cleanproduction.org</a:t>
            </a:r>
            <a:endParaRPr lang="en-US" dirty="0"/>
          </a:p>
        </p:txBody>
      </p:sp>
      <p:pic>
        <p:nvPicPr>
          <p:cNvPr id="6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771" y="213361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1907" y="0"/>
            <a:ext cx="14902814" cy="822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462784"/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62784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65760"/>
            <a:ext cx="12252960" cy="638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0" y="4389120"/>
            <a:ext cx="2194560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4880" y="4389120"/>
            <a:ext cx="2194560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32320" y="4393373"/>
            <a:ext cx="2286000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64828" y="4393373"/>
            <a:ext cx="2322373" cy="2286000"/>
          </a:xfrm>
          <a:prstGeom prst="round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2784"/>
            <a:endParaRPr lang="en-US" sz="288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7650484"/>
            <a:ext cx="2193989" cy="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1216640" y="335270"/>
            <a:ext cx="3169920" cy="31699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r>
              <a:rPr lang="en-US" sz="12800" dirty="0">
                <a:solidFill>
                  <a:prstClr val="white"/>
                </a:solidFill>
                <a:latin typeface="Calibri"/>
              </a:rPr>
              <a:t>5</a:t>
            </a:r>
            <a:r>
              <a:rPr lang="en-US" sz="12800" baseline="30000" dirty="0">
                <a:solidFill>
                  <a:prstClr val="white"/>
                </a:solidFill>
                <a:latin typeface="Calibri"/>
              </a:rPr>
              <a:t>th</a:t>
            </a:r>
          </a:p>
          <a:p>
            <a:pPr algn="ctr" defTabSz="1462248"/>
            <a:r>
              <a:rPr lang="en-US" sz="5760" baseline="30000" dirty="0">
                <a:solidFill>
                  <a:prstClr val="white"/>
                </a:solidFill>
                <a:latin typeface="Calibri"/>
              </a:rPr>
              <a:t>annual</a:t>
            </a:r>
          </a:p>
        </p:txBody>
      </p:sp>
    </p:spTree>
    <p:extLst>
      <p:ext uri="{BB962C8B-B14F-4D97-AF65-F5344CB8AC3E}">
        <p14:creationId xmlns:p14="http://schemas.microsoft.com/office/powerpoint/2010/main" val="31031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14609" y="7820002"/>
            <a:ext cx="3411982" cy="437923"/>
          </a:xfrm>
        </p:spPr>
        <p:txBody>
          <a:bodyPr/>
          <a:lstStyle/>
          <a:p>
            <a:pPr defTabSz="1461406"/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61406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5" y="3083536"/>
            <a:ext cx="5762072" cy="3901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1" y="310226"/>
            <a:ext cx="7013366" cy="2464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7802629" y="215394"/>
          <a:ext cx="6702109" cy="7917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1" y="29403"/>
            <a:ext cx="14902814" cy="8229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6608" y="1480022"/>
            <a:ext cx="4267200" cy="4859822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80" b="1" dirty="0">
                <a:solidFill>
                  <a:srgbClr val="002060"/>
                </a:solidFill>
              </a:rPr>
              <a:t>Sectors:</a:t>
            </a:r>
          </a:p>
          <a:p>
            <a:r>
              <a:rPr lang="en-US" sz="2880" dirty="0">
                <a:solidFill>
                  <a:srgbClr val="002060"/>
                </a:solidFill>
              </a:rPr>
              <a:t>Apparel / Textiles</a:t>
            </a:r>
          </a:p>
          <a:p>
            <a:r>
              <a:rPr lang="en-US" sz="2880" dirty="0">
                <a:solidFill>
                  <a:srgbClr val="002060"/>
                </a:solidFill>
              </a:rPr>
              <a:t>Building / Furnishings</a:t>
            </a:r>
          </a:p>
          <a:p>
            <a:r>
              <a:rPr lang="en-US" sz="2880" dirty="0">
                <a:solidFill>
                  <a:srgbClr val="002060"/>
                </a:solidFill>
              </a:rPr>
              <a:t>Cleaning / Personal Care</a:t>
            </a:r>
          </a:p>
          <a:p>
            <a:r>
              <a:rPr lang="en-US" sz="2880" dirty="0">
                <a:solidFill>
                  <a:srgbClr val="002060"/>
                </a:solidFill>
              </a:rPr>
              <a:t>Medical devices/supplies</a:t>
            </a:r>
          </a:p>
          <a:p>
            <a:r>
              <a:rPr lang="en-US" sz="2880" dirty="0">
                <a:solidFill>
                  <a:srgbClr val="002060"/>
                </a:solidFill>
              </a:rPr>
              <a:t>Technology</a:t>
            </a:r>
          </a:p>
          <a:p>
            <a:r>
              <a:rPr lang="en-US" sz="2880" dirty="0">
                <a:solidFill>
                  <a:srgbClr val="002060"/>
                </a:solidFill>
              </a:rPr>
              <a:t>Retail</a:t>
            </a:r>
          </a:p>
          <a:p>
            <a:r>
              <a:rPr lang="en-US" sz="2880" dirty="0">
                <a:solidFill>
                  <a:srgbClr val="002060"/>
                </a:solidFill>
              </a:rPr>
              <a:t>Toys</a:t>
            </a:r>
            <a:endParaRPr lang="en-US" sz="2880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15626" y="7820967"/>
            <a:ext cx="3412870" cy="438037"/>
          </a:xfrm>
        </p:spPr>
        <p:txBody>
          <a:bodyPr/>
          <a:lstStyle/>
          <a:p>
            <a:pPr defTabSz="1097280"/>
            <a:fld id="{8761B3E4-2DB8-4BF4-8C66-1CECF37AE65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097280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7360" y="182882"/>
            <a:ext cx="10515600" cy="121237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5760" dirty="0">
                <a:solidFill>
                  <a:srgbClr val="000066"/>
                </a:solidFill>
                <a:latin typeface="Calibri" panose="020F0502020204030204"/>
              </a:rPr>
              <a:t>Participants in 2020 Survey</a:t>
            </a:r>
          </a:p>
        </p:txBody>
      </p:sp>
      <p:pic>
        <p:nvPicPr>
          <p:cNvPr id="7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4" y="7650484"/>
            <a:ext cx="2193989" cy="5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31521" y="1188721"/>
            <a:ext cx="3349790" cy="34099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r>
              <a:rPr lang="en-US" sz="9600" dirty="0">
                <a:solidFill>
                  <a:prstClr val="white"/>
                </a:solidFill>
                <a:latin typeface="Calibri" panose="020F0502020204030204"/>
              </a:rPr>
              <a:t>33</a:t>
            </a:r>
            <a:r>
              <a:rPr lang="en-US" sz="2880" dirty="0">
                <a:solidFill>
                  <a:prstClr val="white"/>
                </a:solidFill>
                <a:latin typeface="Calibri" panose="020F0502020204030204"/>
              </a:rPr>
              <a:t> companies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945380" y="1066800"/>
          <a:ext cx="4099560" cy="389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967985" y="4495488"/>
          <a:ext cx="4054346" cy="376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731520" y="4520300"/>
          <a:ext cx="4218272" cy="365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9886608" y="6439245"/>
            <a:ext cx="4267200" cy="170688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146304" tIns="73152" rIns="146304" bIns="7315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97280">
              <a:spcBef>
                <a:spcPts val="1200"/>
              </a:spcBef>
              <a:buNone/>
            </a:pPr>
            <a:r>
              <a:rPr lang="en-US" sz="2880" b="1" dirty="0">
                <a:solidFill>
                  <a:srgbClr val="002060"/>
                </a:solidFill>
                <a:latin typeface="Calibri" panose="020F0502020204030204"/>
              </a:rPr>
              <a:t>Disclosure:</a:t>
            </a:r>
          </a:p>
          <a:p>
            <a:pPr marL="274320" indent="-274320" defTabSz="1097280">
              <a:spcBef>
                <a:spcPts val="1200"/>
              </a:spcBef>
            </a:pPr>
            <a:r>
              <a:rPr lang="en-US" sz="2880" dirty="0">
                <a:solidFill>
                  <a:srgbClr val="002060"/>
                </a:solidFill>
                <a:latin typeface="Calibri" panose="020F0502020204030204"/>
              </a:rPr>
              <a:t>15 disclosed scores</a:t>
            </a:r>
          </a:p>
          <a:p>
            <a:pPr marL="274320" indent="-274320" defTabSz="1097280">
              <a:spcBef>
                <a:spcPts val="1200"/>
              </a:spcBef>
            </a:pPr>
            <a:r>
              <a:rPr lang="en-US" sz="2880" dirty="0">
                <a:solidFill>
                  <a:srgbClr val="002060"/>
                </a:solidFill>
                <a:latin typeface="Calibri" panose="020F0502020204030204"/>
              </a:rPr>
              <a:t>12 disclosed responses</a:t>
            </a:r>
          </a:p>
        </p:txBody>
      </p:sp>
    </p:spTree>
    <p:extLst>
      <p:ext uri="{BB962C8B-B14F-4D97-AF65-F5344CB8AC3E}">
        <p14:creationId xmlns:p14="http://schemas.microsoft.com/office/powerpoint/2010/main" val="11404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Graphic spid="14" grpId="0">
        <p:bldAsOne/>
      </p:bldGraphic>
      <p:bldGraphic spid="15" grpId="0">
        <p:bldAsOne/>
      </p:bldGraphic>
      <p:bldGraphic spid="17" grpId="0">
        <p:bldAsOne/>
      </p:bldGraphic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84960" y="1188720"/>
            <a:ext cx="11704320" cy="6096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EFB2B576-0ECD-5548-BD63-E7B180F0B865}"/>
              </a:ext>
            </a:extLst>
          </p:cNvPr>
          <p:cNvGraphicFramePr>
            <a:graphicFrameLocks/>
          </p:cNvGraphicFramePr>
          <p:nvPr/>
        </p:nvGraphicFramePr>
        <p:xfrm>
          <a:off x="1621759" y="1310640"/>
          <a:ext cx="11545602" cy="58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7924800" y="1432560"/>
            <a:ext cx="0" cy="5486400"/>
          </a:xfrm>
          <a:prstGeom prst="line">
            <a:avLst/>
          </a:prstGeom>
          <a:ln w="349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8148" y="7284721"/>
            <a:ext cx="28310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srgbClr val="C00000"/>
                </a:solidFill>
                <a:latin typeface="Calibri" panose="020F0502020204030204"/>
              </a:rPr>
              <a:t>Average score: 56</a:t>
            </a:r>
          </a:p>
        </p:txBody>
      </p:sp>
      <p:sp>
        <p:nvSpPr>
          <p:cNvPr id="12" name="Right Arrow 11"/>
          <p:cNvSpPr/>
          <p:nvPr/>
        </p:nvSpPr>
        <p:spPr>
          <a:xfrm rot="19814058">
            <a:off x="6904637" y="6912520"/>
            <a:ext cx="1097280" cy="365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3360" y="244911"/>
            <a:ext cx="553850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5760" dirty="0">
                <a:solidFill>
                  <a:srgbClr val="002060"/>
                </a:solidFill>
                <a:latin typeface="Calibri" panose="020F0502020204030204"/>
              </a:rPr>
              <a:t>Participant Scores</a:t>
            </a:r>
          </a:p>
        </p:txBody>
      </p:sp>
      <p:pic>
        <p:nvPicPr>
          <p:cNvPr id="15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339" y="92490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617" y="699191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Compliance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783516" y="6991911"/>
            <a:ext cx="179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98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Average scores, new vs. returning participants</a:t>
            </a:r>
            <a:br>
              <a:rPr lang="en-US" dirty="0">
                <a:solidFill>
                  <a:srgbClr val="000066"/>
                </a:solidFill>
              </a:rPr>
            </a:br>
            <a:r>
              <a:rPr lang="en-US" dirty="0">
                <a:solidFill>
                  <a:srgbClr val="000066"/>
                </a:solidFill>
              </a:rPr>
              <a:t>(% of total possible points)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2640" y="1920240"/>
            <a:ext cx="11460480" cy="60350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316481" y="1920240"/>
          <a:ext cx="10942318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339" y="92490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0972800" y="2028826"/>
            <a:ext cx="0" cy="574357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84960" y="1188720"/>
            <a:ext cx="11704320" cy="6096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EFB2B576-0ECD-5548-BD63-E7B180F0B865}"/>
              </a:ext>
            </a:extLst>
          </p:cNvPr>
          <p:cNvGraphicFramePr>
            <a:graphicFrameLocks/>
          </p:cNvGraphicFramePr>
          <p:nvPr/>
        </p:nvGraphicFramePr>
        <p:xfrm>
          <a:off x="1621759" y="1310640"/>
          <a:ext cx="11545602" cy="58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50720" y="244910"/>
            <a:ext cx="102187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62248"/>
            <a:r>
              <a:rPr lang="en-US" sz="5760" dirty="0">
                <a:solidFill>
                  <a:srgbClr val="002060"/>
                </a:solidFill>
                <a:latin typeface="Calibri" panose="020F0502020204030204"/>
              </a:rPr>
              <a:t>Participant Scores: Frontrunners</a:t>
            </a:r>
          </a:p>
        </p:txBody>
      </p:sp>
      <p:pic>
        <p:nvPicPr>
          <p:cNvPr id="15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339" y="92490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" y="7649566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 rot="16200000">
            <a:off x="11569218" y="1690027"/>
            <a:ext cx="243395" cy="2167750"/>
          </a:xfrm>
          <a:prstGeom prst="leftBrace">
            <a:avLst>
              <a:gd name="adj1" fmla="val 8333"/>
              <a:gd name="adj2" fmla="val 50585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0659" y="3056711"/>
            <a:ext cx="214712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srgbClr val="C00000"/>
                </a:solidFill>
                <a:latin typeface="Calibri" panose="020F0502020204030204"/>
              </a:rPr>
              <a:t>Frontrunners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63200" y="6553200"/>
            <a:ext cx="2804160" cy="6096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617" y="699191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Compliance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783516" y="6991911"/>
            <a:ext cx="179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 practice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8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3441" y="1695069"/>
            <a:ext cx="5261582" cy="633450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Frontrunners: Distinguishing characteristics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853440" y="2286000"/>
          <a:ext cx="5486400" cy="574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8258" y="1733361"/>
            <a:ext cx="491801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Senior level accountability (M4)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43191" y="1695069"/>
            <a:ext cx="5999387" cy="633450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117052" y="1562170"/>
          <a:ext cx="7701240" cy="647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43192" y="1695069"/>
            <a:ext cx="587705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Chemical footprint calculation (F2, F3)</a:t>
            </a:r>
          </a:p>
        </p:txBody>
      </p:sp>
      <p:pic>
        <p:nvPicPr>
          <p:cNvPr id="11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600" y="7650481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771" y="213361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7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4" b="22612"/>
          <a:stretch/>
        </p:blipFill>
        <p:spPr bwMode="auto">
          <a:xfrm>
            <a:off x="3811" y="1073"/>
            <a:ext cx="14898934" cy="82274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3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49680" y="681991"/>
            <a:ext cx="12618720" cy="1590675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80"/>
            <a:r>
              <a:rPr lang="en-US" sz="5280" dirty="0">
                <a:solidFill>
                  <a:prstClr val="black"/>
                </a:solidFill>
                <a:latin typeface="Calibri Light" panose="020F0302020204030204"/>
              </a:rPr>
              <a:t>Frontrunners: Distinguishing characteristics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3897" y="1991848"/>
            <a:ext cx="6447406" cy="601983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097280" y="2529840"/>
          <a:ext cx="5120640" cy="548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896" y="1991849"/>
            <a:ext cx="632480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Preference for safer alternatives (M1, F5)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97087" y="1991848"/>
            <a:ext cx="5592194" cy="601983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2248"/>
            <a:endParaRPr lang="en-US" sz="28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802880" y="2582778"/>
          <a:ext cx="5364480" cy="542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75307" y="1991849"/>
            <a:ext cx="450527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62248"/>
            <a:r>
              <a:rPr lang="en-US" sz="2880" dirty="0">
                <a:solidFill>
                  <a:prstClr val="black"/>
                </a:solidFill>
                <a:latin typeface="Calibri" panose="020F0502020204030204"/>
              </a:rPr>
              <a:t>Likelihood to disclose (I2, F2)</a:t>
            </a:r>
          </a:p>
        </p:txBody>
      </p:sp>
      <p:pic>
        <p:nvPicPr>
          <p:cNvPr id="12" name="Picture 2" descr="C:\Users\Mark Rossi\Box\RootAdmin\Comms\Graphics &amp; Logos\CFP\cfp-logo-tm-transparent-ba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771" y="213361"/>
            <a:ext cx="1837520" cy="23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Box Sync\RootAdmin\Comms\Graphics &amp; Logos\CPA\CPA_Logo_no_white_backgroun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873" y="7553423"/>
            <a:ext cx="2193418" cy="5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7" grpId="0">
        <p:bldAsOne/>
      </p:bldGraphic>
      <p:bldP spid="8" grpId="0"/>
    </p:bldLst>
  </p:timing>
</p:sld>
</file>

<file path=ppt/theme/theme1.xml><?xml version="1.0" encoding="utf-8"?>
<a:theme xmlns:a="http://schemas.openxmlformats.org/drawingml/2006/main" name="1_BREAKOUT MASTER (Basic)">
  <a:themeElements>
    <a:clrScheme name="Walmart Merch Template">
      <a:dk1>
        <a:srgbClr val="000000"/>
      </a:dk1>
      <a:lt1>
        <a:srgbClr val="FFFFFF"/>
      </a:lt1>
      <a:dk2>
        <a:srgbClr val="4C4D4C"/>
      </a:dk2>
      <a:lt2>
        <a:srgbClr val="EEEFEE"/>
      </a:lt2>
      <a:accent1>
        <a:srgbClr val="0070CD"/>
      </a:accent1>
      <a:accent2>
        <a:srgbClr val="5FB345"/>
      </a:accent2>
      <a:accent3>
        <a:srgbClr val="FEC21F"/>
      </a:accent3>
      <a:accent4>
        <a:srgbClr val="F96301"/>
      </a:accent4>
      <a:accent5>
        <a:srgbClr val="75B4E2"/>
      </a:accent5>
      <a:accent6>
        <a:srgbClr val="021E42"/>
      </a:accent6>
      <a:hlink>
        <a:srgbClr val="0070CD"/>
      </a:hlink>
      <a:folHlink>
        <a:srgbClr val="021E42"/>
      </a:folHlink>
    </a:clrScheme>
    <a:fontScheme name="Custom 1">
      <a:majorFont>
        <a:latin typeface="Bogle Black"/>
        <a:ea typeface=""/>
        <a:cs typeface=""/>
      </a:majorFont>
      <a:minorFont>
        <a:latin typeface="Bog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D027FE05-34CE-C948-8F70-F17838CF9B6B}" vid="{17D39279-4956-D344-BDE1-3DCF266EF30B}"/>
    </a:ext>
  </a:extLst>
</a:theme>
</file>

<file path=ppt/theme/theme2.xml><?xml version="1.0" encoding="utf-8"?>
<a:theme xmlns:a="http://schemas.openxmlformats.org/drawingml/2006/main" name="2_BREAKOUT MASTER (Basic)">
  <a:themeElements>
    <a:clrScheme name="Walmart Merch Template">
      <a:dk1>
        <a:srgbClr val="000000"/>
      </a:dk1>
      <a:lt1>
        <a:srgbClr val="FFFFFF"/>
      </a:lt1>
      <a:dk2>
        <a:srgbClr val="4C4D4C"/>
      </a:dk2>
      <a:lt2>
        <a:srgbClr val="EEEFEE"/>
      </a:lt2>
      <a:accent1>
        <a:srgbClr val="0070CD"/>
      </a:accent1>
      <a:accent2>
        <a:srgbClr val="5FB345"/>
      </a:accent2>
      <a:accent3>
        <a:srgbClr val="FEC21F"/>
      </a:accent3>
      <a:accent4>
        <a:srgbClr val="F96301"/>
      </a:accent4>
      <a:accent5>
        <a:srgbClr val="75B4E2"/>
      </a:accent5>
      <a:accent6>
        <a:srgbClr val="021E42"/>
      </a:accent6>
      <a:hlink>
        <a:srgbClr val="0070CD"/>
      </a:hlink>
      <a:folHlink>
        <a:srgbClr val="021E42"/>
      </a:folHlink>
    </a:clrScheme>
    <a:fontScheme name="Custom 1">
      <a:majorFont>
        <a:latin typeface="Bogle Black"/>
        <a:ea typeface=""/>
        <a:cs typeface=""/>
      </a:majorFont>
      <a:minorFont>
        <a:latin typeface="Bog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D027FE05-34CE-C948-8F70-F17838CF9B6B}" vid="{17D39279-4956-D344-BDE1-3DCF266EF30B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236</Words>
  <Application>Microsoft Office PowerPoint</Application>
  <PresentationFormat>Custom</PresentationFormat>
  <Paragraphs>64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1_BREAKOUT MASTER (Basic)</vt:lpstr>
      <vt:lpstr>2_BREAKOUT MASTER (Basic)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scores, new vs. returning participants (% of total possible points)</vt:lpstr>
      <vt:lpstr>PowerPoint Presentation</vt:lpstr>
      <vt:lpstr>Frontrunners: Distinguishing characteristics</vt:lpstr>
      <vt:lpstr>PowerPoint Presentation</vt:lpstr>
      <vt:lpstr>CFP 2020 Annual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BizNGO 2020</dc:title>
  <dc:creator>Kayla Williams</dc:creator>
  <cp:lastModifiedBy>Kayla Williams</cp:lastModifiedBy>
  <cp:revision>61</cp:revision>
  <dcterms:created xsi:type="dcterms:W3CDTF">2020-12-02T20:53:31Z</dcterms:created>
  <dcterms:modified xsi:type="dcterms:W3CDTF">2021-03-15T15:30:40Z</dcterms:modified>
</cp:coreProperties>
</file>